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5" r:id="rId8"/>
    <p:sldId id="262" r:id="rId9"/>
    <p:sldId id="266" r:id="rId10"/>
    <p:sldId id="263" r:id="rId11"/>
    <p:sldId id="268" r:id="rId12"/>
    <p:sldId id="269" r:id="rId13"/>
    <p:sldId id="264" r:id="rId14"/>
    <p:sldId id="267" r:id="rId15"/>
    <p:sldId id="270" r:id="rId16"/>
    <p:sldId id="271" r:id="rId17"/>
    <p:sldId id="2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4613"/>
  </p:normalViewPr>
  <p:slideViewPr>
    <p:cSldViewPr snapToGrid="0" snapToObjects="1">
      <p:cViewPr>
        <p:scale>
          <a:sx n="118" d="100"/>
          <a:sy n="118" d="100"/>
        </p:scale>
        <p:origin x="360" y="3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2.tiff>
</file>

<file path=ppt/media/image3.tiff>
</file>

<file path=ppt/media/image4.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C63E3D2-EF49-524D-B01B-5556D69FAA5C}" type="datetimeFigureOut">
              <a:rPr lang="en-US" smtClean="0"/>
              <a:t>9/17/17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BE0074-B4AA-C94A-A909-5C140DE759D0}" type="slidenum">
              <a:rPr lang="en-US" smtClean="0"/>
              <a:t>‹#›</a:t>
            </a:fld>
            <a:endParaRPr lang="en-US"/>
          </a:p>
        </p:txBody>
      </p:sp>
    </p:spTree>
    <p:extLst>
      <p:ext uri="{BB962C8B-B14F-4D97-AF65-F5344CB8AC3E}">
        <p14:creationId xmlns:p14="http://schemas.microsoft.com/office/powerpoint/2010/main" val="173545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C63E3D2-EF49-524D-B01B-5556D69FAA5C}" type="datetimeFigureOut">
              <a:rPr lang="en-US" smtClean="0"/>
              <a:t>9/17/17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BE0074-B4AA-C94A-A909-5C140DE759D0}" type="slidenum">
              <a:rPr lang="en-US" smtClean="0"/>
              <a:t>‹#›</a:t>
            </a:fld>
            <a:endParaRPr lang="en-US"/>
          </a:p>
        </p:txBody>
      </p:sp>
    </p:spTree>
    <p:extLst>
      <p:ext uri="{BB962C8B-B14F-4D97-AF65-F5344CB8AC3E}">
        <p14:creationId xmlns:p14="http://schemas.microsoft.com/office/powerpoint/2010/main" val="17903233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C63E3D2-EF49-524D-B01B-5556D69FAA5C}" type="datetimeFigureOut">
              <a:rPr lang="en-US" smtClean="0"/>
              <a:t>9/17/17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BE0074-B4AA-C94A-A909-5C140DE759D0}" type="slidenum">
              <a:rPr lang="en-US" smtClean="0"/>
              <a:t>‹#›</a:t>
            </a:fld>
            <a:endParaRPr lang="en-US"/>
          </a:p>
        </p:txBody>
      </p:sp>
    </p:spTree>
    <p:extLst>
      <p:ext uri="{BB962C8B-B14F-4D97-AF65-F5344CB8AC3E}">
        <p14:creationId xmlns:p14="http://schemas.microsoft.com/office/powerpoint/2010/main" val="1571938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C63E3D2-EF49-524D-B01B-5556D69FAA5C}" type="datetimeFigureOut">
              <a:rPr lang="en-US" smtClean="0"/>
              <a:t>9/17/17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BE0074-B4AA-C94A-A909-5C140DE759D0}" type="slidenum">
              <a:rPr lang="en-US" smtClean="0"/>
              <a:t>‹#›</a:t>
            </a:fld>
            <a:endParaRPr lang="en-US"/>
          </a:p>
        </p:txBody>
      </p:sp>
    </p:spTree>
    <p:extLst>
      <p:ext uri="{BB962C8B-B14F-4D97-AF65-F5344CB8AC3E}">
        <p14:creationId xmlns:p14="http://schemas.microsoft.com/office/powerpoint/2010/main" val="17668227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C63E3D2-EF49-524D-B01B-5556D69FAA5C}" type="datetimeFigureOut">
              <a:rPr lang="en-US" smtClean="0"/>
              <a:t>9/17/17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BE0074-B4AA-C94A-A909-5C140DE759D0}" type="slidenum">
              <a:rPr lang="en-US" smtClean="0"/>
              <a:t>‹#›</a:t>
            </a:fld>
            <a:endParaRPr lang="en-US"/>
          </a:p>
        </p:txBody>
      </p:sp>
    </p:spTree>
    <p:extLst>
      <p:ext uri="{BB962C8B-B14F-4D97-AF65-F5344CB8AC3E}">
        <p14:creationId xmlns:p14="http://schemas.microsoft.com/office/powerpoint/2010/main" val="17338915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C63E3D2-EF49-524D-B01B-5556D69FAA5C}" type="datetimeFigureOut">
              <a:rPr lang="en-US" smtClean="0"/>
              <a:t>9/17/17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BE0074-B4AA-C94A-A909-5C140DE759D0}" type="slidenum">
              <a:rPr lang="en-US" smtClean="0"/>
              <a:t>‹#›</a:t>
            </a:fld>
            <a:endParaRPr lang="en-US"/>
          </a:p>
        </p:txBody>
      </p:sp>
    </p:spTree>
    <p:extLst>
      <p:ext uri="{BB962C8B-B14F-4D97-AF65-F5344CB8AC3E}">
        <p14:creationId xmlns:p14="http://schemas.microsoft.com/office/powerpoint/2010/main" val="1615860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C63E3D2-EF49-524D-B01B-5556D69FAA5C}" type="datetimeFigureOut">
              <a:rPr lang="en-US" smtClean="0"/>
              <a:t>9/17/17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BE0074-B4AA-C94A-A909-5C140DE759D0}" type="slidenum">
              <a:rPr lang="en-US" smtClean="0"/>
              <a:t>‹#›</a:t>
            </a:fld>
            <a:endParaRPr lang="en-US"/>
          </a:p>
        </p:txBody>
      </p:sp>
    </p:spTree>
    <p:extLst>
      <p:ext uri="{BB962C8B-B14F-4D97-AF65-F5344CB8AC3E}">
        <p14:creationId xmlns:p14="http://schemas.microsoft.com/office/powerpoint/2010/main" val="13567066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C63E3D2-EF49-524D-B01B-5556D69FAA5C}" type="datetimeFigureOut">
              <a:rPr lang="en-US" smtClean="0"/>
              <a:t>9/17/17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BE0074-B4AA-C94A-A909-5C140DE759D0}" type="slidenum">
              <a:rPr lang="en-US" smtClean="0"/>
              <a:t>‹#›</a:t>
            </a:fld>
            <a:endParaRPr lang="en-US"/>
          </a:p>
        </p:txBody>
      </p:sp>
    </p:spTree>
    <p:extLst>
      <p:ext uri="{BB962C8B-B14F-4D97-AF65-F5344CB8AC3E}">
        <p14:creationId xmlns:p14="http://schemas.microsoft.com/office/powerpoint/2010/main" val="1872690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C63E3D2-EF49-524D-B01B-5556D69FAA5C}" type="datetimeFigureOut">
              <a:rPr lang="en-US" smtClean="0"/>
              <a:t>9/17/17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BE0074-B4AA-C94A-A909-5C140DE759D0}" type="slidenum">
              <a:rPr lang="en-US" smtClean="0"/>
              <a:t>‹#›</a:t>
            </a:fld>
            <a:endParaRPr lang="en-US"/>
          </a:p>
        </p:txBody>
      </p:sp>
    </p:spTree>
    <p:extLst>
      <p:ext uri="{BB962C8B-B14F-4D97-AF65-F5344CB8AC3E}">
        <p14:creationId xmlns:p14="http://schemas.microsoft.com/office/powerpoint/2010/main" val="13680527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C63E3D2-EF49-524D-B01B-5556D69FAA5C}" type="datetimeFigureOut">
              <a:rPr lang="en-US" smtClean="0"/>
              <a:t>9/17/17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BE0074-B4AA-C94A-A909-5C140DE759D0}" type="slidenum">
              <a:rPr lang="en-US" smtClean="0"/>
              <a:t>‹#›</a:t>
            </a:fld>
            <a:endParaRPr lang="en-US"/>
          </a:p>
        </p:txBody>
      </p:sp>
    </p:spTree>
    <p:extLst>
      <p:ext uri="{BB962C8B-B14F-4D97-AF65-F5344CB8AC3E}">
        <p14:creationId xmlns:p14="http://schemas.microsoft.com/office/powerpoint/2010/main" val="19030646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C63E3D2-EF49-524D-B01B-5556D69FAA5C}" type="datetimeFigureOut">
              <a:rPr lang="en-US" smtClean="0"/>
              <a:t>9/17/17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BE0074-B4AA-C94A-A909-5C140DE759D0}" type="slidenum">
              <a:rPr lang="en-US" smtClean="0"/>
              <a:t>‹#›</a:t>
            </a:fld>
            <a:endParaRPr lang="en-US"/>
          </a:p>
        </p:txBody>
      </p:sp>
    </p:spTree>
    <p:extLst>
      <p:ext uri="{BB962C8B-B14F-4D97-AF65-F5344CB8AC3E}">
        <p14:creationId xmlns:p14="http://schemas.microsoft.com/office/powerpoint/2010/main" val="18601648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63E3D2-EF49-524D-B01B-5556D69FAA5C}" type="datetimeFigureOut">
              <a:rPr lang="en-US" smtClean="0"/>
              <a:t>9/17/17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BE0074-B4AA-C94A-A909-5C140DE759D0}" type="slidenum">
              <a:rPr lang="en-US" smtClean="0"/>
              <a:t>‹#›</a:t>
            </a:fld>
            <a:endParaRPr lang="en-US"/>
          </a:p>
        </p:txBody>
      </p:sp>
    </p:spTree>
    <p:extLst>
      <p:ext uri="{BB962C8B-B14F-4D97-AF65-F5344CB8AC3E}">
        <p14:creationId xmlns:p14="http://schemas.microsoft.com/office/powerpoint/2010/main" val="20092341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aws.amazon.com/kinesis/faqs/"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aws.amazon.com/kinesis/faqs/" TargetMode="External"/><Relationship Id="rId3" Type="http://schemas.openxmlformats.org/officeDocument/2006/relationships/hyperlink" Target="http://aws.amazon.com/redshift/"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aws.amazon.com/cloudformation/aws-cloudformation-templates/" TargetMode="External"/><Relationship Id="rId3" Type="http://schemas.openxmlformats.org/officeDocument/2006/relationships/hyperlink" Target="https://aws.amazon.com/cloudformation/details/#designer"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tiff"/><Relationship Id="rId1" Type="http://schemas.openxmlformats.org/officeDocument/2006/relationships/slideLayout" Target="../slideLayouts/slideLayout2.xml"/><Relationship Id="rId2" Type="http://schemas.openxmlformats.org/officeDocument/2006/relationships/hyperlink" Target="http://docs.aws.amazon.com/AWSCloudFormation/latest/UserGuide/aws-properties-cloudfront-distributionconfig.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aws.amazon.com/streaming-data/" TargetMode="External"/><Relationship Id="rId3" Type="http://schemas.openxmlformats.org/officeDocument/2006/relationships/hyperlink" Target="https://aws.amazon.com/kinesis/#kinesis-capabilitie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AWS Module - 7</a:t>
            </a:r>
            <a:endParaRPr lang="en-US" dirty="0"/>
          </a:p>
        </p:txBody>
      </p:sp>
      <p:sp>
        <p:nvSpPr>
          <p:cNvPr id="3" name="Subtitle 2"/>
          <p:cNvSpPr>
            <a:spLocks noGrp="1"/>
          </p:cNvSpPr>
          <p:nvPr>
            <p:ph type="subTitle" idx="1"/>
          </p:nvPr>
        </p:nvSpPr>
        <p:spPr/>
        <p:txBody>
          <a:bodyPr/>
          <a:lstStyle/>
          <a:p>
            <a:r>
              <a:rPr lang="en-US" dirty="0" smtClean="0"/>
              <a:t>Key Services</a:t>
            </a:r>
            <a:endParaRPr lang="en-US" dirty="0"/>
          </a:p>
        </p:txBody>
      </p:sp>
    </p:spTree>
    <p:extLst>
      <p:ext uri="{BB962C8B-B14F-4D97-AF65-F5344CB8AC3E}">
        <p14:creationId xmlns:p14="http://schemas.microsoft.com/office/powerpoint/2010/main" val="122578779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515600" cy="1325563"/>
          </a:xfrm>
        </p:spPr>
        <p:txBody>
          <a:bodyPr/>
          <a:lstStyle/>
          <a:p>
            <a:r>
              <a:rPr lang="en-US" dirty="0" smtClean="0"/>
              <a:t>Amazon Kinesis Stream - Limitations</a:t>
            </a:r>
            <a:endParaRPr lang="en-US" dirty="0"/>
          </a:p>
        </p:txBody>
      </p:sp>
      <p:sp>
        <p:nvSpPr>
          <p:cNvPr id="3" name="Rectangle 2"/>
          <p:cNvSpPr/>
          <p:nvPr/>
        </p:nvSpPr>
        <p:spPr>
          <a:xfrm>
            <a:off x="892629" y="1510997"/>
            <a:ext cx="10885714" cy="4999317"/>
          </a:xfrm>
          <a:prstGeom prst="rect">
            <a:avLst/>
          </a:prstGeom>
        </p:spPr>
        <p:txBody>
          <a:bodyPr vert="horz" lIns="91440" tIns="45720" rIns="91440" bIns="45720" rtlCol="0">
            <a:normAutofit/>
          </a:bodyPr>
          <a:lstStyle/>
          <a:p>
            <a:pPr marL="228600" indent="-228600">
              <a:lnSpc>
                <a:spcPct val="90000"/>
              </a:lnSpc>
              <a:spcBef>
                <a:spcPts val="1000"/>
              </a:spcBef>
              <a:buFont typeface="Arial"/>
              <a:buChar char="•"/>
            </a:pPr>
            <a:r>
              <a:rPr lang="en-US" sz="2800" dirty="0">
                <a:hlinkClick r:id="rId2"/>
              </a:rPr>
              <a:t>Data records</a:t>
            </a:r>
            <a:r>
              <a:rPr lang="en-US" sz="2800" dirty="0"/>
              <a:t> of an Amazon Kinesis stream are accessible for up to 24 hours from the time they are added to the stream.</a:t>
            </a:r>
            <a:br>
              <a:rPr lang="en-US" sz="2800" dirty="0"/>
            </a:br>
            <a:endParaRPr lang="en-US" sz="2800" dirty="0"/>
          </a:p>
          <a:p>
            <a:pPr marL="228600" indent="-228600">
              <a:lnSpc>
                <a:spcPct val="90000"/>
              </a:lnSpc>
              <a:spcBef>
                <a:spcPts val="1000"/>
              </a:spcBef>
              <a:buFont typeface="Arial"/>
              <a:buChar char="•"/>
            </a:pPr>
            <a:r>
              <a:rPr lang="en-US" sz="2800" dirty="0"/>
              <a:t>The maximum size of a </a:t>
            </a:r>
            <a:r>
              <a:rPr lang="en-US" sz="2800" dirty="0">
                <a:hlinkClick r:id="rId2"/>
              </a:rPr>
              <a:t>data blob</a:t>
            </a:r>
            <a:r>
              <a:rPr lang="en-US" sz="2800" dirty="0"/>
              <a:t> (the data payload before Base64-encoding) within one put data transaction is 50 kilobytes (KB). </a:t>
            </a:r>
            <a:br>
              <a:rPr lang="en-US" sz="2800" dirty="0"/>
            </a:br>
            <a:endParaRPr lang="en-US" sz="2800" dirty="0"/>
          </a:p>
          <a:p>
            <a:pPr marL="228600" indent="-228600">
              <a:lnSpc>
                <a:spcPct val="90000"/>
              </a:lnSpc>
              <a:spcBef>
                <a:spcPts val="1000"/>
              </a:spcBef>
              <a:buFont typeface="Arial"/>
              <a:buChar char="•"/>
            </a:pPr>
            <a:r>
              <a:rPr lang="en-US" sz="2800" dirty="0"/>
              <a:t>Each </a:t>
            </a:r>
            <a:r>
              <a:rPr lang="en-US" sz="2800" dirty="0">
                <a:hlinkClick r:id="rId2"/>
              </a:rPr>
              <a:t>shard</a:t>
            </a:r>
            <a:r>
              <a:rPr lang="en-US" sz="2800" dirty="0"/>
              <a:t> can support up to 1000 put data transactions per second and 5 read data transactions per second.</a:t>
            </a:r>
          </a:p>
        </p:txBody>
      </p:sp>
    </p:spTree>
    <p:extLst>
      <p:ext uri="{BB962C8B-B14F-4D97-AF65-F5344CB8AC3E}">
        <p14:creationId xmlns:p14="http://schemas.microsoft.com/office/powerpoint/2010/main" val="184842243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4657" y="0"/>
            <a:ext cx="10515600" cy="1325563"/>
          </a:xfrm>
        </p:spPr>
        <p:txBody>
          <a:bodyPr/>
          <a:lstStyle/>
          <a:p>
            <a:r>
              <a:rPr lang="en-US" dirty="0" smtClean="0"/>
              <a:t>Amazon Kinesis - Firehose</a:t>
            </a:r>
            <a:endParaRPr lang="en-US" dirty="0"/>
          </a:p>
        </p:txBody>
      </p:sp>
      <p:sp>
        <p:nvSpPr>
          <p:cNvPr id="3" name="Content Placeholder 2"/>
          <p:cNvSpPr>
            <a:spLocks noGrp="1"/>
          </p:cNvSpPr>
          <p:nvPr>
            <p:ph idx="1"/>
          </p:nvPr>
        </p:nvSpPr>
        <p:spPr>
          <a:xfrm>
            <a:off x="707571" y="1542596"/>
            <a:ext cx="11234057" cy="4351338"/>
          </a:xfrm>
        </p:spPr>
        <p:txBody>
          <a:bodyPr>
            <a:normAutofit fontScale="85000" lnSpcReduction="20000"/>
          </a:bodyPr>
          <a:lstStyle/>
          <a:p>
            <a:r>
              <a:rPr lang="en-US" dirty="0"/>
              <a:t>Kinesis Firehose is Amazon’s data-ingestion product offering for Kinesis. It is used to capture and load streaming data into other Amazon services such as S3 and Redshift. From there, you can load the streams into data processing and analysis tools like Elastic Map Reduce, and Amazon </a:t>
            </a:r>
            <a:r>
              <a:rPr lang="en-US" dirty="0" err="1"/>
              <a:t>Elasticsearch</a:t>
            </a:r>
            <a:r>
              <a:rPr lang="en-US" dirty="0"/>
              <a:t> Service. It is also possible to load the same data into S3 and Redshift at the same time using Firehose.</a:t>
            </a:r>
          </a:p>
          <a:p>
            <a:r>
              <a:rPr lang="en-US" dirty="0"/>
              <a:t>Firehose can scale to gigabytes of streaming data per second, and allows for batching, encrypting and compressing of data. It should be noted that Firehose will automatically scale to meet demand, which is in contrast to Kinesis Streams, for which you must manually provision enough capacity to meet anticipated needs.</a:t>
            </a:r>
          </a:p>
          <a:p>
            <a:r>
              <a:rPr lang="en-US" dirty="0"/>
              <a:t>As with Kinesis Streams, it is possible to load data into Firehose using a number of methods, including HTTPS, the Kinesis Producer Library, the Kinesis Client Library, and the Kinesis Agent. Currently, it is only possible to stream data via Firehose to S3 and Redshift, but once stored in one of these services, the data can be copied to other services for further processing and analysis.</a:t>
            </a:r>
          </a:p>
          <a:p>
            <a:r>
              <a:rPr lang="en-US" dirty="0"/>
              <a:t>Monitoring is available through Amazon </a:t>
            </a:r>
            <a:r>
              <a:rPr lang="en-US" dirty="0" err="1"/>
              <a:t>Cloudwatch</a:t>
            </a:r>
            <a:r>
              <a:rPr lang="en-US" dirty="0"/>
              <a:t>.</a:t>
            </a:r>
          </a:p>
          <a:p>
            <a:endParaRPr lang="en-US" dirty="0"/>
          </a:p>
        </p:txBody>
      </p:sp>
    </p:spTree>
    <p:extLst>
      <p:ext uri="{BB962C8B-B14F-4D97-AF65-F5344CB8AC3E}">
        <p14:creationId xmlns:p14="http://schemas.microsoft.com/office/powerpoint/2010/main" val="18327787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4657" y="0"/>
            <a:ext cx="10515600" cy="1325563"/>
          </a:xfrm>
        </p:spPr>
        <p:txBody>
          <a:bodyPr/>
          <a:lstStyle/>
          <a:p>
            <a:r>
              <a:rPr lang="en-US" dirty="0" smtClean="0"/>
              <a:t>Amazon Kinesis - Firehose</a:t>
            </a:r>
            <a:endParaRPr lang="en-US" dirty="0"/>
          </a:p>
        </p:txBody>
      </p:sp>
      <p:pic>
        <p:nvPicPr>
          <p:cNvPr id="5" name="Picture 4"/>
          <p:cNvPicPr>
            <a:picLocks noChangeAspect="1"/>
          </p:cNvPicPr>
          <p:nvPr/>
        </p:nvPicPr>
        <p:blipFill>
          <a:blip r:embed="rId2"/>
          <a:stretch>
            <a:fillRect/>
          </a:stretch>
        </p:blipFill>
        <p:spPr>
          <a:xfrm>
            <a:off x="664029" y="1149349"/>
            <a:ext cx="10809720" cy="5197021"/>
          </a:xfrm>
          <a:prstGeom prst="rect">
            <a:avLst/>
          </a:prstGeom>
        </p:spPr>
      </p:pic>
    </p:spTree>
    <p:extLst>
      <p:ext uri="{BB962C8B-B14F-4D97-AF65-F5344CB8AC3E}">
        <p14:creationId xmlns:p14="http://schemas.microsoft.com/office/powerpoint/2010/main" val="18707976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1628" y="129758"/>
            <a:ext cx="10515600" cy="1325563"/>
          </a:xfrm>
        </p:spPr>
        <p:txBody>
          <a:bodyPr/>
          <a:lstStyle/>
          <a:p>
            <a:r>
              <a:rPr lang="en-US" dirty="0" smtClean="0"/>
              <a:t>Amazon Kinesis vs SQS</a:t>
            </a:r>
            <a:endParaRPr lang="en-US" dirty="0"/>
          </a:p>
        </p:txBody>
      </p:sp>
      <p:sp>
        <p:nvSpPr>
          <p:cNvPr id="3" name="Rectangle 2"/>
          <p:cNvSpPr/>
          <p:nvPr/>
        </p:nvSpPr>
        <p:spPr>
          <a:xfrm>
            <a:off x="511628" y="1485860"/>
            <a:ext cx="10885714" cy="5412317"/>
          </a:xfrm>
          <a:prstGeom prst="rect">
            <a:avLst/>
          </a:prstGeom>
        </p:spPr>
        <p:txBody>
          <a:bodyPr vert="horz" lIns="91440" tIns="45720" rIns="91440" bIns="45720" rtlCol="0">
            <a:noAutofit/>
          </a:bodyPr>
          <a:lstStyle/>
          <a:p>
            <a:pPr marL="171450" indent="-171450">
              <a:buFont typeface="Arial" charset="0"/>
              <a:buChar char="•"/>
            </a:pPr>
            <a:r>
              <a:rPr lang="en-US" sz="2000" dirty="0"/>
              <a:t>Amazon Kinesis is differentiated from Amazon’s Simple Queue Service (SQS) in that Kinesis is used to enable </a:t>
            </a:r>
            <a:r>
              <a:rPr lang="en-US" sz="2000" b="1" dirty="0"/>
              <a:t>real-time processing of streaming big data</a:t>
            </a:r>
            <a:r>
              <a:rPr lang="en-US" sz="2000" dirty="0"/>
              <a:t>. SQS, on the other hand, is used as </a:t>
            </a:r>
            <a:r>
              <a:rPr lang="en-US" sz="2000" b="1" dirty="0"/>
              <a:t>a message queue to store messages </a:t>
            </a:r>
            <a:r>
              <a:rPr lang="en-US" sz="2000" dirty="0"/>
              <a:t>transmitted between distributed application components</a:t>
            </a:r>
            <a:r>
              <a:rPr lang="en-US" sz="2000" dirty="0" smtClean="0"/>
              <a:t>.</a:t>
            </a:r>
          </a:p>
          <a:p>
            <a:pPr marL="171450" indent="-171450">
              <a:buFont typeface="Arial" charset="0"/>
              <a:buChar char="•"/>
            </a:pPr>
            <a:endParaRPr lang="en-US" sz="2000" dirty="0"/>
          </a:p>
          <a:p>
            <a:pPr marL="171450" indent="-171450">
              <a:buFont typeface="Arial" charset="0"/>
              <a:buChar char="•"/>
            </a:pPr>
            <a:r>
              <a:rPr lang="en-US" sz="2000" dirty="0"/>
              <a:t>Kinesis provides routing of records using a given key, ordering of records, the ability for multiple clients to read messages from the same stream concurrently, replay of messages up to as long as seven days in the past, and the ability for a client to consume records at a later time. Kinesis Streams will not dynamically scale in response to increased demand, so you must provision enough streams ahead of time to meet the anticipated demand of both your data producers and data consumers</a:t>
            </a:r>
            <a:r>
              <a:rPr lang="en-US" sz="2000" dirty="0" smtClean="0"/>
              <a:t>.</a:t>
            </a:r>
          </a:p>
          <a:p>
            <a:pPr marL="171450" indent="-171450">
              <a:buFont typeface="Arial" charset="0"/>
              <a:buChar char="•"/>
            </a:pPr>
            <a:endParaRPr lang="en-US" sz="2000" dirty="0"/>
          </a:p>
          <a:p>
            <a:pPr marL="171450" indent="-171450">
              <a:buFont typeface="Arial" charset="0"/>
              <a:buChar char="•"/>
            </a:pPr>
            <a:r>
              <a:rPr lang="en-US" sz="2000" dirty="0"/>
              <a:t>SQS provides for messaging semantics so that your application can track the successful completion of work items in a queue, and you can schedule a delay in messages of up to 15 minutes. Unlike Kinesis Streams, SQS will scale automatically to meet application demand. SQS has lower limits to the number of messages that can be read or written at one time compared to Kinesis, so applications using Kinesis can work with messages in larger batches than when using SQS.</a:t>
            </a:r>
          </a:p>
          <a:p>
            <a:pPr marL="228600" indent="-228600">
              <a:lnSpc>
                <a:spcPct val="90000"/>
              </a:lnSpc>
              <a:spcBef>
                <a:spcPts val="1000"/>
              </a:spcBef>
              <a:buFont typeface="Arial"/>
              <a:buChar char="•"/>
            </a:pPr>
            <a:endParaRPr lang="en-US" sz="2000" dirty="0"/>
          </a:p>
        </p:txBody>
      </p:sp>
    </p:spTree>
    <p:extLst>
      <p:ext uri="{BB962C8B-B14F-4D97-AF65-F5344CB8AC3E}">
        <p14:creationId xmlns:p14="http://schemas.microsoft.com/office/powerpoint/2010/main" val="702271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47966"/>
            <a:ext cx="10515600" cy="1325563"/>
          </a:xfrm>
        </p:spPr>
        <p:txBody>
          <a:bodyPr/>
          <a:lstStyle/>
          <a:p>
            <a:r>
              <a:rPr lang="en-US" dirty="0" smtClean="0"/>
              <a:t>Amazon Kinesis Stream and SQS use cases</a:t>
            </a:r>
            <a:endParaRPr lang="en-US" dirty="0"/>
          </a:p>
        </p:txBody>
      </p:sp>
      <p:sp>
        <p:nvSpPr>
          <p:cNvPr id="3" name="Rectangle 2"/>
          <p:cNvSpPr/>
          <p:nvPr/>
        </p:nvSpPr>
        <p:spPr>
          <a:xfrm>
            <a:off x="76200" y="672798"/>
            <a:ext cx="12115800" cy="6359373"/>
          </a:xfrm>
          <a:prstGeom prst="rect">
            <a:avLst/>
          </a:prstGeom>
        </p:spPr>
        <p:txBody>
          <a:bodyPr vert="horz" lIns="91440" tIns="45720" rIns="91440" bIns="45720" rtlCol="0">
            <a:noAutofit/>
          </a:bodyPr>
          <a:lstStyle/>
          <a:p>
            <a:pPr fontAlgn="base"/>
            <a:r>
              <a:rPr lang="en-US" sz="1300" b="1" dirty="0"/>
              <a:t>Use Amazon Kinesis for below use cases:</a:t>
            </a:r>
            <a:br>
              <a:rPr lang="en-US" sz="1300" b="1" dirty="0"/>
            </a:br>
            <a:endParaRPr lang="en-US" sz="1300" b="1" dirty="0"/>
          </a:p>
          <a:p>
            <a:pPr marL="457200" indent="-457200" fontAlgn="base">
              <a:buFont typeface="Arial" charset="0"/>
              <a:buChar char="•"/>
            </a:pPr>
            <a:r>
              <a:rPr lang="en-US" sz="1300" dirty="0"/>
              <a:t>Routing related </a:t>
            </a:r>
            <a:r>
              <a:rPr lang="en-US" sz="1300" dirty="0">
                <a:hlinkClick r:id="rId2"/>
              </a:rPr>
              <a:t>data records</a:t>
            </a:r>
            <a:r>
              <a:rPr lang="en-US" sz="1300" dirty="0"/>
              <a:t> to the same </a:t>
            </a:r>
            <a:r>
              <a:rPr lang="en-US" sz="1300" dirty="0">
                <a:hlinkClick r:id="rId2"/>
              </a:rPr>
              <a:t>record processor</a:t>
            </a:r>
            <a:r>
              <a:rPr lang="en-US" sz="1300" dirty="0"/>
              <a:t> (as in streaming MapReduce). For example, counting and aggregation are simpler when all records for a given key are routed to the same record processor</a:t>
            </a:r>
            <a:r>
              <a:rPr lang="en-US" sz="1300" dirty="0" smtClean="0"/>
              <a:t>.</a:t>
            </a:r>
            <a:br>
              <a:rPr lang="en-US" sz="1300" dirty="0" smtClean="0"/>
            </a:br>
            <a:endParaRPr lang="en-US" sz="1300" dirty="0"/>
          </a:p>
          <a:p>
            <a:pPr marL="457200" indent="-457200" fontAlgn="base">
              <a:buFont typeface="Arial" charset="0"/>
              <a:buChar char="•"/>
            </a:pPr>
            <a:r>
              <a:rPr lang="en-US" sz="1300" dirty="0"/>
              <a:t>Ordering of </a:t>
            </a:r>
            <a:r>
              <a:rPr lang="en-US" sz="1300" dirty="0">
                <a:hlinkClick r:id="rId2"/>
              </a:rPr>
              <a:t>data records</a:t>
            </a:r>
            <a:r>
              <a:rPr lang="en-US" sz="1300" dirty="0"/>
              <a:t>. For example, you want to transfer log data from the application host to the processing/archival host while maintaining the order of log statements</a:t>
            </a:r>
            <a:r>
              <a:rPr lang="en-US" sz="1300" dirty="0" smtClean="0"/>
              <a:t>.</a:t>
            </a:r>
            <a:br>
              <a:rPr lang="en-US" sz="1300" dirty="0" smtClean="0"/>
            </a:br>
            <a:endParaRPr lang="en-US" sz="1300" dirty="0"/>
          </a:p>
          <a:p>
            <a:pPr marL="457200" indent="-457200" fontAlgn="base">
              <a:buFont typeface="Arial" charset="0"/>
              <a:buChar char="•"/>
            </a:pPr>
            <a:r>
              <a:rPr lang="en-US" sz="1300" dirty="0"/>
              <a:t>Ability for multiple applications to consume the same stream concurrently. For example, you have one application that updates a real-time dashboard and another that archives data to </a:t>
            </a:r>
            <a:r>
              <a:rPr lang="en-US" sz="1300" dirty="0">
                <a:hlinkClick r:id="rId3"/>
              </a:rPr>
              <a:t>Amazon Redshift</a:t>
            </a:r>
            <a:r>
              <a:rPr lang="en-US" sz="1300" dirty="0"/>
              <a:t>. You want both applications to consume data from the same stream concurrently and independently</a:t>
            </a:r>
            <a:r>
              <a:rPr lang="en-US" sz="1300" dirty="0" smtClean="0"/>
              <a:t>.</a:t>
            </a:r>
            <a:br>
              <a:rPr lang="en-US" sz="1300" dirty="0" smtClean="0"/>
            </a:br>
            <a:endParaRPr lang="en-US" sz="1300" dirty="0"/>
          </a:p>
          <a:p>
            <a:pPr marL="457200" indent="-457200" fontAlgn="base">
              <a:buFont typeface="Arial" charset="0"/>
              <a:buChar char="•"/>
            </a:pPr>
            <a:r>
              <a:rPr lang="en-US" sz="1300" dirty="0"/>
              <a:t>Ability to consume </a:t>
            </a:r>
            <a:r>
              <a:rPr lang="en-US" sz="1300" dirty="0">
                <a:hlinkClick r:id="rId2"/>
              </a:rPr>
              <a:t>data records</a:t>
            </a:r>
            <a:r>
              <a:rPr lang="en-US" sz="1300" dirty="0"/>
              <a:t> in the same order a few hours later. For example, you have a billing application and an audit application that runs a few hours behind the billing application. Because Amazon Kinesis stores data for up to 24 hours, you can run the audit application up to 24 hours behind the billing application.</a:t>
            </a:r>
            <a:br>
              <a:rPr lang="en-US" sz="1300" dirty="0"/>
            </a:br>
            <a:endParaRPr lang="en-US" sz="1300" dirty="0"/>
          </a:p>
          <a:p>
            <a:pPr fontAlgn="base"/>
            <a:r>
              <a:rPr lang="en-US" sz="1300" b="1" dirty="0"/>
              <a:t>Use Amazon SQS for below use cases:</a:t>
            </a:r>
            <a:br>
              <a:rPr lang="en-US" sz="1300" b="1" dirty="0"/>
            </a:br>
            <a:endParaRPr lang="en-US" sz="1300" b="1" dirty="0"/>
          </a:p>
          <a:p>
            <a:pPr marL="457200" indent="-457200" fontAlgn="base">
              <a:buFont typeface="Arial" charset="0"/>
              <a:buChar char="•"/>
            </a:pPr>
            <a:r>
              <a:rPr lang="en-US" sz="1300" dirty="0"/>
              <a:t>Messaging semantics (such as message-level </a:t>
            </a:r>
            <a:r>
              <a:rPr lang="en-US" sz="1300" dirty="0" err="1"/>
              <a:t>ack</a:t>
            </a:r>
            <a:r>
              <a:rPr lang="en-US" sz="1300" dirty="0"/>
              <a:t>/fail) and visibility timeout. For example, you have a queue of work items and want to track the successful completion of each item independently. Amazon SQS tracks the </a:t>
            </a:r>
            <a:r>
              <a:rPr lang="en-US" sz="1300" dirty="0" err="1"/>
              <a:t>ack</a:t>
            </a:r>
            <a:r>
              <a:rPr lang="en-US" sz="1300" dirty="0"/>
              <a:t>/fail, so the application does not have to maintain a persistent checkpoint/cursor. Amazon SQS will delete </a:t>
            </a:r>
            <a:r>
              <a:rPr lang="en-US" sz="1300" dirty="0" err="1"/>
              <a:t>acked</a:t>
            </a:r>
            <a:r>
              <a:rPr lang="en-US" sz="1300" dirty="0"/>
              <a:t> messages and redeliver failed messages after a configured visibility timeout</a:t>
            </a:r>
            <a:r>
              <a:rPr lang="en-US" sz="1300" dirty="0" smtClean="0"/>
              <a:t>.</a:t>
            </a:r>
            <a:br>
              <a:rPr lang="en-US" sz="1300" dirty="0" smtClean="0"/>
            </a:br>
            <a:endParaRPr lang="en-US" sz="1300" dirty="0"/>
          </a:p>
          <a:p>
            <a:pPr marL="457200" indent="-457200" fontAlgn="base">
              <a:buFont typeface="Arial" charset="0"/>
              <a:buChar char="•"/>
            </a:pPr>
            <a:r>
              <a:rPr lang="en-US" sz="1300" dirty="0" smtClean="0"/>
              <a:t>Individual </a:t>
            </a:r>
            <a:r>
              <a:rPr lang="en-US" sz="1300" dirty="0"/>
              <a:t>message delay. For example, you have a job queue and need to schedule individual jobs with a delay. With Amazon SQS, you can configure individual messages to have a delay of up to 15 minutes</a:t>
            </a:r>
            <a:r>
              <a:rPr lang="en-US" sz="1300" dirty="0" smtClean="0"/>
              <a:t>.</a:t>
            </a:r>
            <a:br>
              <a:rPr lang="en-US" sz="1300" dirty="0" smtClean="0"/>
            </a:br>
            <a:endParaRPr lang="en-US" sz="1300" dirty="0"/>
          </a:p>
          <a:p>
            <a:pPr marL="457200" indent="-457200" fontAlgn="base">
              <a:buFont typeface="Arial" charset="0"/>
              <a:buChar char="•"/>
            </a:pPr>
            <a:r>
              <a:rPr lang="en-US" sz="1300" dirty="0"/>
              <a:t>Dynamically increasing concurrency/throughput at read time. For example, you have a work queue and want to add more readers until the backlog is cleared. With Amazon Kinesis, you can scale up to a sufficient number of shards (note, however, that you’ll need to provision enough shards ahead of time).</a:t>
            </a:r>
            <a:br>
              <a:rPr lang="en-US" sz="1300" dirty="0"/>
            </a:br>
            <a:endParaRPr lang="en-US" sz="1300" dirty="0"/>
          </a:p>
          <a:p>
            <a:pPr marL="457200" indent="-457200" fontAlgn="base">
              <a:buFont typeface="Arial" charset="0"/>
              <a:buChar char="•"/>
            </a:pPr>
            <a:r>
              <a:rPr lang="en-US" sz="1300" dirty="0"/>
              <a:t>Leveraging Amazon SQS’s ability to scale transparently. For example, you buffer requests and the load changes as a result of occasional load spikes or the natural growth of your business. Because each buffered request can be processed independently, Amazon SQS can scale transparently to handle the load without any provisioning instructions from you</a:t>
            </a:r>
            <a:r>
              <a:rPr lang="en-US" sz="1300" dirty="0" smtClean="0"/>
              <a:t>.</a:t>
            </a:r>
            <a:br>
              <a:rPr lang="en-US" sz="1300" dirty="0" smtClean="0"/>
            </a:br>
            <a:r>
              <a:rPr lang="en-US" sz="1300" dirty="0" smtClean="0"/>
              <a:t/>
            </a:r>
            <a:br>
              <a:rPr lang="en-US" sz="1300" dirty="0" smtClean="0"/>
            </a:br>
            <a:endParaRPr lang="en-US" sz="1300" dirty="0" smtClean="0"/>
          </a:p>
          <a:p>
            <a:pPr marL="228600" indent="-228600">
              <a:lnSpc>
                <a:spcPct val="90000"/>
              </a:lnSpc>
              <a:spcBef>
                <a:spcPts val="1000"/>
              </a:spcBef>
              <a:buFont typeface="Arial"/>
              <a:buChar char="•"/>
            </a:pPr>
            <a:endParaRPr lang="en-US" sz="1300" dirty="0"/>
          </a:p>
        </p:txBody>
      </p:sp>
    </p:spTree>
    <p:extLst>
      <p:ext uri="{BB962C8B-B14F-4D97-AF65-F5344CB8AC3E}">
        <p14:creationId xmlns:p14="http://schemas.microsoft.com/office/powerpoint/2010/main" val="88128027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74548"/>
            <a:ext cx="10515600" cy="1325563"/>
          </a:xfrm>
        </p:spPr>
        <p:txBody>
          <a:bodyPr/>
          <a:lstStyle/>
          <a:p>
            <a:r>
              <a:rPr lang="en-US" dirty="0" smtClean="0"/>
              <a:t>Amazon DevOps Tools</a:t>
            </a:r>
            <a:endParaRPr lang="en-US" dirty="0"/>
          </a:p>
        </p:txBody>
      </p:sp>
      <p:sp>
        <p:nvSpPr>
          <p:cNvPr id="3" name="Rectangle 2"/>
          <p:cNvSpPr/>
          <p:nvPr/>
        </p:nvSpPr>
        <p:spPr>
          <a:xfrm>
            <a:off x="2569028" y="2209800"/>
            <a:ext cx="9622971" cy="4822371"/>
          </a:xfrm>
          <a:prstGeom prst="rect">
            <a:avLst/>
          </a:prstGeom>
        </p:spPr>
        <p:txBody>
          <a:bodyPr vert="horz" lIns="91440" tIns="45720" rIns="91440" bIns="45720" rtlCol="0">
            <a:noAutofit/>
          </a:bodyPr>
          <a:lstStyle/>
          <a:p>
            <a:pPr marL="228600" indent="-228600">
              <a:lnSpc>
                <a:spcPct val="90000"/>
              </a:lnSpc>
              <a:spcBef>
                <a:spcPts val="1000"/>
              </a:spcBef>
              <a:buFont typeface="Arial"/>
              <a:buChar char="•"/>
            </a:pPr>
            <a:endParaRPr lang="en-US" sz="1300" dirty="0"/>
          </a:p>
        </p:txBody>
      </p:sp>
      <p:sp>
        <p:nvSpPr>
          <p:cNvPr id="4" name="Rectangle 3"/>
          <p:cNvSpPr/>
          <p:nvPr/>
        </p:nvSpPr>
        <p:spPr>
          <a:xfrm>
            <a:off x="892629" y="1305342"/>
            <a:ext cx="10929257" cy="4893647"/>
          </a:xfrm>
          <a:prstGeom prst="rect">
            <a:avLst/>
          </a:prstGeom>
        </p:spPr>
        <p:txBody>
          <a:bodyPr wrap="square">
            <a:spAutoFit/>
          </a:bodyPr>
          <a:lstStyle/>
          <a:p>
            <a:pPr marL="285750" indent="-285750">
              <a:buFont typeface="Arial" charset="0"/>
              <a:buChar char="•"/>
            </a:pPr>
            <a:r>
              <a:rPr lang="en-US" sz="2400" b="0" i="0" dirty="0" smtClean="0">
                <a:solidFill>
                  <a:srgbClr val="333333"/>
                </a:solidFill>
                <a:effectLst/>
              </a:rPr>
              <a:t>AWS provides a set of flexible services designed to enable companies to more rapidly and reliably build and deliver products using AWS and DevOps practices. These services simplify provisioning and managing infrastructure, deploying application code, automating software release processes, and monitoring your application and infrastructure performance.</a:t>
            </a:r>
          </a:p>
          <a:p>
            <a:pPr marL="285750" indent="-285750">
              <a:buFont typeface="Arial" charset="0"/>
              <a:buChar char="•"/>
            </a:pPr>
            <a:endParaRPr lang="en-US" sz="2400" dirty="0">
              <a:solidFill>
                <a:srgbClr val="333333"/>
              </a:solidFill>
            </a:endParaRPr>
          </a:p>
          <a:p>
            <a:pPr marL="285750" indent="-285750">
              <a:buFont typeface="Arial" charset="0"/>
              <a:buChar char="•"/>
            </a:pPr>
            <a:endParaRPr lang="en-US" sz="2400" b="0" i="0" dirty="0" smtClean="0">
              <a:solidFill>
                <a:srgbClr val="333333"/>
              </a:solidFill>
              <a:effectLst/>
            </a:endParaRPr>
          </a:p>
          <a:p>
            <a:pPr marL="285750" indent="-285750">
              <a:buFont typeface="Arial" charset="0"/>
              <a:buChar char="•"/>
            </a:pPr>
            <a:r>
              <a:rPr lang="en-US" sz="2400" b="0" i="0" dirty="0" smtClean="0">
                <a:solidFill>
                  <a:srgbClr val="333333"/>
                </a:solidFill>
                <a:effectLst/>
              </a:rPr>
              <a:t>DevOps is the combination of cultural philosophies, practices, and tools that increases an organization’s ability to deliver applications and services at high velocity: evolving and improving products at a faster pace than organizations using traditional software development and infrastructure management processes. This speed enables organizations to better serve their customers and compete more effectively in the market.</a:t>
            </a:r>
            <a:endParaRPr lang="en-US" sz="2400" b="0" i="0" dirty="0">
              <a:solidFill>
                <a:srgbClr val="333333"/>
              </a:solidFill>
              <a:effectLst/>
            </a:endParaRPr>
          </a:p>
        </p:txBody>
      </p:sp>
    </p:spTree>
    <p:extLst>
      <p:ext uri="{BB962C8B-B14F-4D97-AF65-F5344CB8AC3E}">
        <p14:creationId xmlns:p14="http://schemas.microsoft.com/office/powerpoint/2010/main" val="151959830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5429" y="-230773"/>
            <a:ext cx="10515600" cy="1325563"/>
          </a:xfrm>
        </p:spPr>
        <p:txBody>
          <a:bodyPr/>
          <a:lstStyle/>
          <a:p>
            <a:r>
              <a:rPr lang="en-US" dirty="0" smtClean="0"/>
              <a:t>Amazon DevOps Tools - </a:t>
            </a:r>
            <a:r>
              <a:rPr lang="en-US" dirty="0" err="1" smtClean="0"/>
              <a:t>Cloudformation</a:t>
            </a:r>
            <a:endParaRPr lang="en-US" dirty="0"/>
          </a:p>
        </p:txBody>
      </p:sp>
      <p:sp>
        <p:nvSpPr>
          <p:cNvPr id="3" name="Rectangle 2"/>
          <p:cNvSpPr/>
          <p:nvPr/>
        </p:nvSpPr>
        <p:spPr>
          <a:xfrm>
            <a:off x="2569028" y="2209800"/>
            <a:ext cx="9622971" cy="4822371"/>
          </a:xfrm>
          <a:prstGeom prst="rect">
            <a:avLst/>
          </a:prstGeom>
        </p:spPr>
        <p:txBody>
          <a:bodyPr vert="horz" lIns="91440" tIns="45720" rIns="91440" bIns="45720" rtlCol="0">
            <a:noAutofit/>
          </a:bodyPr>
          <a:lstStyle/>
          <a:p>
            <a:pPr marL="228600" indent="-228600">
              <a:lnSpc>
                <a:spcPct val="90000"/>
              </a:lnSpc>
              <a:spcBef>
                <a:spcPts val="1000"/>
              </a:spcBef>
              <a:buFont typeface="Arial"/>
              <a:buChar char="•"/>
            </a:pPr>
            <a:endParaRPr lang="en-US" sz="1300" dirty="0"/>
          </a:p>
        </p:txBody>
      </p:sp>
      <p:sp>
        <p:nvSpPr>
          <p:cNvPr id="4" name="Rectangle 3"/>
          <p:cNvSpPr/>
          <p:nvPr/>
        </p:nvSpPr>
        <p:spPr>
          <a:xfrm>
            <a:off x="435429" y="1094790"/>
            <a:ext cx="11386457" cy="5355312"/>
          </a:xfrm>
          <a:prstGeom prst="rect">
            <a:avLst/>
          </a:prstGeom>
        </p:spPr>
        <p:txBody>
          <a:bodyPr wrap="square">
            <a:spAutoFit/>
          </a:bodyPr>
          <a:lstStyle/>
          <a:p>
            <a:pPr marL="342900" indent="-342900">
              <a:buFont typeface="Arial" charset="0"/>
              <a:buChar char="•"/>
            </a:pPr>
            <a:r>
              <a:rPr lang="en-US" dirty="0"/>
              <a:t>AWS </a:t>
            </a:r>
            <a:r>
              <a:rPr lang="en-US" dirty="0" err="1"/>
              <a:t>CloudFormation</a:t>
            </a:r>
            <a:r>
              <a:rPr lang="en-US" dirty="0"/>
              <a:t> gives developers and systems administrators an easy way to create and manage a collection of related AWS resources, provisioning and updating them in an orderly and predictable fashion</a:t>
            </a:r>
            <a:r>
              <a:rPr lang="en-US" dirty="0" smtClean="0"/>
              <a:t>.</a:t>
            </a:r>
          </a:p>
          <a:p>
            <a:pPr marL="342900" indent="-342900">
              <a:buFont typeface="Arial" charset="0"/>
              <a:buChar char="•"/>
            </a:pPr>
            <a:endParaRPr lang="en-US" dirty="0"/>
          </a:p>
          <a:p>
            <a:pPr marL="342900" indent="-342900">
              <a:buFont typeface="Arial" charset="0"/>
              <a:buChar char="•"/>
            </a:pPr>
            <a:r>
              <a:rPr lang="en-US" dirty="0"/>
              <a:t>You can use AWS </a:t>
            </a:r>
            <a:r>
              <a:rPr lang="en-US" dirty="0" err="1"/>
              <a:t>CloudFormation’s</a:t>
            </a:r>
            <a:r>
              <a:rPr lang="en-US" dirty="0"/>
              <a:t> </a:t>
            </a:r>
            <a:r>
              <a:rPr lang="en-US" dirty="0">
                <a:hlinkClick r:id="rId2"/>
              </a:rPr>
              <a:t>sample templates</a:t>
            </a:r>
            <a:r>
              <a:rPr lang="en-US" dirty="0"/>
              <a:t> or create your own templates to describe the AWS resources, and any associated dependencies or runtime parameters, required to run your application. You don’t need to figure out the order for provisioning AWS services or the subtleties of making those dependencies work. </a:t>
            </a:r>
            <a:r>
              <a:rPr lang="en-US" dirty="0" err="1"/>
              <a:t>CloudFormation</a:t>
            </a:r>
            <a:r>
              <a:rPr lang="en-US" dirty="0"/>
              <a:t> takes care of this for you. After the AWS resources are deployed, you can modify and update them in a controlled and predictable way, in effect applying version control to your AWS infrastructure the same way you do with your software. You can also visualize your templates as diagrams and edit them using a drag-and-drop interface with the </a:t>
            </a:r>
            <a:r>
              <a:rPr lang="en-US" dirty="0">
                <a:hlinkClick r:id="rId3"/>
              </a:rPr>
              <a:t>AWS CloudFormation Designer</a:t>
            </a:r>
            <a:r>
              <a:rPr lang="en-US" dirty="0" smtClean="0"/>
              <a:t>.</a:t>
            </a:r>
          </a:p>
          <a:p>
            <a:pPr marL="342900" indent="-342900">
              <a:buFont typeface="Arial" charset="0"/>
              <a:buChar char="•"/>
            </a:pPr>
            <a:endParaRPr lang="en-US" dirty="0"/>
          </a:p>
          <a:p>
            <a:pPr marL="342900" indent="-342900">
              <a:buFont typeface="Arial" charset="0"/>
              <a:buChar char="•"/>
            </a:pPr>
            <a:r>
              <a:rPr lang="en-US" dirty="0"/>
              <a:t>You can deploy and update a template and its associated collection of resources (called a stack) by using the AWS Management Console, AWS Command Line Interface, or APIs. </a:t>
            </a:r>
            <a:r>
              <a:rPr lang="en-US" dirty="0" err="1"/>
              <a:t>CloudFormation</a:t>
            </a:r>
            <a:r>
              <a:rPr lang="en-US" dirty="0"/>
              <a:t> is available at no additional charge, and you pay only for the AWS resources needed to run your applications</a:t>
            </a:r>
            <a:r>
              <a:rPr lang="en-US" dirty="0" smtClean="0"/>
              <a:t>.</a:t>
            </a:r>
          </a:p>
          <a:p>
            <a:pPr marL="342900" indent="-342900">
              <a:buFont typeface="Arial" charset="0"/>
              <a:buChar char="•"/>
            </a:pPr>
            <a:endParaRPr lang="en-US" dirty="0" smtClean="0"/>
          </a:p>
          <a:p>
            <a:pPr marL="342900" indent="-342900">
              <a:buFont typeface="Arial" charset="0"/>
              <a:buChar char="•"/>
            </a:pPr>
            <a:r>
              <a:rPr lang="en-US" dirty="0" smtClean="0"/>
              <a:t>AWS </a:t>
            </a:r>
            <a:r>
              <a:rPr lang="en-US" dirty="0" err="1" smtClean="0"/>
              <a:t>CloudFormation</a:t>
            </a:r>
            <a:r>
              <a:rPr lang="en-US" dirty="0" smtClean="0"/>
              <a:t> introduces two concepts: </a:t>
            </a:r>
            <a:r>
              <a:rPr lang="en-US" b="1" dirty="0" smtClean="0"/>
              <a:t>The </a:t>
            </a:r>
            <a:r>
              <a:rPr lang="en-US" b="1" i="1" dirty="0" smtClean="0"/>
              <a:t>template</a:t>
            </a:r>
            <a:r>
              <a:rPr lang="en-US" b="1" dirty="0" smtClean="0"/>
              <a:t>, a JSON or YAML-format, </a:t>
            </a:r>
            <a:r>
              <a:rPr lang="en-US" dirty="0" smtClean="0"/>
              <a:t>text-based file that describes all the AWS resources you need to deploy to run your application and the </a:t>
            </a:r>
            <a:r>
              <a:rPr lang="en-US" i="1" dirty="0" smtClean="0"/>
              <a:t>stack</a:t>
            </a:r>
            <a:r>
              <a:rPr lang="en-US" dirty="0" smtClean="0"/>
              <a:t>, the set of AWS resources that are created and managed as a single unit when AWS </a:t>
            </a:r>
            <a:r>
              <a:rPr lang="en-US" dirty="0" err="1" smtClean="0"/>
              <a:t>CloudFormation</a:t>
            </a:r>
            <a:r>
              <a:rPr lang="en-US" dirty="0" smtClean="0"/>
              <a:t> instantiates a template.</a:t>
            </a:r>
          </a:p>
          <a:p>
            <a:pPr marL="342900" indent="-342900">
              <a:buFont typeface="Arial" charset="0"/>
              <a:buChar char="•"/>
            </a:pPr>
            <a:endParaRPr lang="en-US" dirty="0"/>
          </a:p>
        </p:txBody>
      </p:sp>
    </p:spTree>
    <p:extLst>
      <p:ext uri="{BB962C8B-B14F-4D97-AF65-F5344CB8AC3E}">
        <p14:creationId xmlns:p14="http://schemas.microsoft.com/office/powerpoint/2010/main" val="127881723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4286" y="0"/>
            <a:ext cx="10515600" cy="1325563"/>
          </a:xfrm>
        </p:spPr>
        <p:txBody>
          <a:bodyPr/>
          <a:lstStyle/>
          <a:p>
            <a:r>
              <a:rPr lang="en-US" dirty="0" smtClean="0"/>
              <a:t>Amazon DevOps Tools </a:t>
            </a:r>
            <a:r>
              <a:rPr lang="mr-IN" dirty="0" smtClean="0"/>
              <a:t>–</a:t>
            </a:r>
            <a:r>
              <a:rPr lang="en-US" dirty="0" smtClean="0"/>
              <a:t> </a:t>
            </a:r>
            <a:r>
              <a:rPr lang="en-US" dirty="0" err="1" smtClean="0"/>
              <a:t>OpsWorks</a:t>
            </a:r>
            <a:r>
              <a:rPr lang="en-US" dirty="0" smtClean="0"/>
              <a:t> and Elastic beanstalk</a:t>
            </a:r>
            <a:endParaRPr lang="en-US" dirty="0"/>
          </a:p>
        </p:txBody>
      </p:sp>
      <p:sp>
        <p:nvSpPr>
          <p:cNvPr id="3" name="Rectangle 2"/>
          <p:cNvSpPr/>
          <p:nvPr/>
        </p:nvSpPr>
        <p:spPr>
          <a:xfrm>
            <a:off x="2569028" y="2209800"/>
            <a:ext cx="9622971" cy="4822371"/>
          </a:xfrm>
          <a:prstGeom prst="rect">
            <a:avLst/>
          </a:prstGeom>
        </p:spPr>
        <p:txBody>
          <a:bodyPr vert="horz" lIns="91440" tIns="45720" rIns="91440" bIns="45720" rtlCol="0">
            <a:noAutofit/>
          </a:bodyPr>
          <a:lstStyle/>
          <a:p>
            <a:pPr marL="228600" indent="-228600">
              <a:lnSpc>
                <a:spcPct val="90000"/>
              </a:lnSpc>
              <a:spcBef>
                <a:spcPts val="1000"/>
              </a:spcBef>
              <a:buFont typeface="Arial"/>
              <a:buChar char="•"/>
            </a:pPr>
            <a:endParaRPr lang="en-US" sz="1300" dirty="0"/>
          </a:p>
        </p:txBody>
      </p:sp>
      <p:sp>
        <p:nvSpPr>
          <p:cNvPr id="5" name="Rectangle 4"/>
          <p:cNvSpPr/>
          <p:nvPr/>
        </p:nvSpPr>
        <p:spPr>
          <a:xfrm>
            <a:off x="544286" y="1589038"/>
            <a:ext cx="10297886" cy="5847755"/>
          </a:xfrm>
          <a:prstGeom prst="rect">
            <a:avLst/>
          </a:prstGeom>
        </p:spPr>
        <p:txBody>
          <a:bodyPr wrap="square">
            <a:spAutoFit/>
          </a:bodyPr>
          <a:lstStyle/>
          <a:p>
            <a:pPr marL="285750" indent="-285750">
              <a:buFont typeface="Arial" charset="0"/>
              <a:buChar char="•"/>
            </a:pPr>
            <a:r>
              <a:rPr lang="en-US" sz="2200" b="0" i="0" dirty="0" smtClean="0">
                <a:solidFill>
                  <a:srgbClr val="333333"/>
                </a:solidFill>
                <a:effectLst/>
              </a:rPr>
              <a:t>AWS </a:t>
            </a:r>
            <a:r>
              <a:rPr lang="en-US" sz="2200" b="0" i="0" dirty="0" err="1" smtClean="0">
                <a:solidFill>
                  <a:srgbClr val="333333"/>
                </a:solidFill>
                <a:effectLst/>
              </a:rPr>
              <a:t>OpsWorks</a:t>
            </a:r>
            <a:r>
              <a:rPr lang="en-US" sz="2200" b="0" i="0" dirty="0" smtClean="0">
                <a:solidFill>
                  <a:srgbClr val="333333"/>
                </a:solidFill>
                <a:effectLst/>
              </a:rPr>
              <a:t> is a configuration management service that uses Chef, an automation platform that treats server configurations as code. </a:t>
            </a:r>
            <a:r>
              <a:rPr lang="en-US" sz="2200" b="0" i="0" dirty="0" err="1" smtClean="0">
                <a:solidFill>
                  <a:srgbClr val="333333"/>
                </a:solidFill>
                <a:effectLst/>
              </a:rPr>
              <a:t>OpsWorks</a:t>
            </a:r>
            <a:r>
              <a:rPr lang="en-US" sz="2200" b="0" i="0" dirty="0" smtClean="0">
                <a:solidFill>
                  <a:srgbClr val="333333"/>
                </a:solidFill>
                <a:effectLst/>
              </a:rPr>
              <a:t> uses Chef to automate how servers are configured, deployed, and managed across your Amazon Elastic Compute Cloud (Amazon EC2) instances or on-premises compute environments. </a:t>
            </a:r>
          </a:p>
          <a:p>
            <a:pPr marL="285750" indent="-285750">
              <a:buFont typeface="Arial" charset="0"/>
              <a:buChar char="•"/>
            </a:pPr>
            <a:endParaRPr lang="en-US" sz="2200" dirty="0">
              <a:solidFill>
                <a:srgbClr val="333333"/>
              </a:solidFill>
            </a:endParaRPr>
          </a:p>
          <a:p>
            <a:pPr marL="285750" indent="-285750">
              <a:buFont typeface="Arial" charset="0"/>
              <a:buChar char="•"/>
            </a:pPr>
            <a:r>
              <a:rPr lang="en-US" sz="2200" b="0" i="0" dirty="0" err="1" smtClean="0">
                <a:solidFill>
                  <a:srgbClr val="333333"/>
                </a:solidFill>
                <a:effectLst/>
              </a:rPr>
              <a:t>OpsWorks</a:t>
            </a:r>
            <a:r>
              <a:rPr lang="en-US" sz="2200" b="0" i="0" dirty="0" smtClean="0">
                <a:solidFill>
                  <a:srgbClr val="333333"/>
                </a:solidFill>
                <a:effectLst/>
              </a:rPr>
              <a:t> has two offerings, AWS </a:t>
            </a:r>
            <a:r>
              <a:rPr lang="en-US" sz="2200" b="0" i="0" dirty="0" err="1" smtClean="0">
                <a:solidFill>
                  <a:srgbClr val="333333"/>
                </a:solidFill>
                <a:effectLst/>
              </a:rPr>
              <a:t>Opsworks</a:t>
            </a:r>
            <a:r>
              <a:rPr lang="en-US" sz="2200" b="0" i="0" dirty="0" smtClean="0">
                <a:solidFill>
                  <a:srgbClr val="333333"/>
                </a:solidFill>
                <a:effectLst/>
              </a:rPr>
              <a:t> for Chef Automate, and AWS </a:t>
            </a:r>
            <a:r>
              <a:rPr lang="en-US" sz="2200" b="0" i="0" dirty="0" err="1" smtClean="0">
                <a:solidFill>
                  <a:srgbClr val="333333"/>
                </a:solidFill>
                <a:effectLst/>
              </a:rPr>
              <a:t>OpsWorks</a:t>
            </a:r>
            <a:r>
              <a:rPr lang="en-US" sz="2200" b="0" i="0" dirty="0" smtClean="0">
                <a:solidFill>
                  <a:srgbClr val="333333"/>
                </a:solidFill>
                <a:effectLst/>
              </a:rPr>
              <a:t> Stacks.</a:t>
            </a:r>
          </a:p>
          <a:p>
            <a:pPr marL="285750" indent="-285750">
              <a:buFont typeface="Arial" charset="0"/>
              <a:buChar char="•"/>
            </a:pPr>
            <a:endParaRPr lang="en-US" sz="2200" dirty="0">
              <a:solidFill>
                <a:srgbClr val="333333"/>
              </a:solidFill>
            </a:endParaRPr>
          </a:p>
          <a:p>
            <a:pPr marL="285750" indent="-285750">
              <a:buFont typeface="Arial" charset="0"/>
              <a:buChar char="•"/>
            </a:pPr>
            <a:r>
              <a:rPr lang="en-US" sz="2200" b="1" dirty="0" smtClean="0"/>
              <a:t>AWS </a:t>
            </a:r>
            <a:r>
              <a:rPr lang="en-US" sz="2200" b="1" dirty="0"/>
              <a:t>Elastic Beanstalk</a:t>
            </a:r>
            <a:r>
              <a:rPr lang="en-US" sz="2200" dirty="0"/>
              <a:t> reduces management complexity without restricting choice or control. You simply upload your application, and </a:t>
            </a:r>
            <a:r>
              <a:rPr lang="en-US" sz="2200" b="1" dirty="0"/>
              <a:t>Elastic Beanstalk</a:t>
            </a:r>
            <a:r>
              <a:rPr lang="en-US" sz="2200" dirty="0"/>
              <a:t> automatically handles the details of capacity provisioning, load balancing, scaling, and application health monitoring</a:t>
            </a:r>
            <a:r>
              <a:rPr lang="en-US" sz="2200" dirty="0" smtClean="0"/>
              <a:t>.</a:t>
            </a:r>
          </a:p>
          <a:p>
            <a:pPr marL="285750" indent="-285750">
              <a:buFont typeface="Arial" charset="0"/>
              <a:buChar char="•"/>
            </a:pPr>
            <a:endParaRPr lang="en-US" sz="2200" b="0" i="0" dirty="0">
              <a:solidFill>
                <a:srgbClr val="333333"/>
              </a:solidFill>
              <a:effectLst/>
            </a:endParaRPr>
          </a:p>
          <a:p>
            <a:pPr marL="285750" indent="-285750">
              <a:buFont typeface="Arial" charset="0"/>
              <a:buChar char="•"/>
            </a:pPr>
            <a:r>
              <a:rPr lang="en-US" sz="2200" dirty="0"/>
              <a:t>Elastic Beanstalk supports applications developed in </a:t>
            </a:r>
            <a:r>
              <a:rPr lang="en-US" sz="2200" b="1" dirty="0"/>
              <a:t>Java, PHP, .NET, </a:t>
            </a:r>
            <a:r>
              <a:rPr lang="en-US" sz="2200" b="1" dirty="0" err="1"/>
              <a:t>Node.js</a:t>
            </a:r>
            <a:r>
              <a:rPr lang="en-US" sz="2200" b="1" dirty="0"/>
              <a:t>, Python, and Ruby</a:t>
            </a:r>
            <a:r>
              <a:rPr lang="en-US" sz="2200" dirty="0"/>
              <a:t>, as well as different container types for each language.</a:t>
            </a:r>
            <a:endParaRPr lang="en-US" sz="2200" b="0" i="0" dirty="0" smtClean="0">
              <a:solidFill>
                <a:srgbClr val="333333"/>
              </a:solidFill>
              <a:effectLst/>
            </a:endParaRPr>
          </a:p>
          <a:p>
            <a:pPr marL="285750" indent="-285750">
              <a:buFont typeface="Arial" charset="0"/>
              <a:buChar char="•"/>
            </a:pPr>
            <a:endParaRPr lang="en-US" sz="2200" dirty="0">
              <a:solidFill>
                <a:srgbClr val="333333"/>
              </a:solidFill>
            </a:endParaRPr>
          </a:p>
          <a:p>
            <a:pPr marL="285750" indent="-285750">
              <a:buFont typeface="Arial" charset="0"/>
              <a:buChar char="•"/>
            </a:pPr>
            <a:endParaRPr lang="en-US" sz="2200" dirty="0"/>
          </a:p>
        </p:txBody>
      </p:sp>
    </p:spTree>
    <p:extLst>
      <p:ext uri="{BB962C8B-B14F-4D97-AF65-F5344CB8AC3E}">
        <p14:creationId xmlns:p14="http://schemas.microsoft.com/office/powerpoint/2010/main" val="853932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dirty="0" smtClean="0"/>
              <a:t>Amazon Cloud Front</a:t>
            </a:r>
            <a:endParaRPr lang="en-US" dirty="0"/>
          </a:p>
        </p:txBody>
      </p:sp>
      <p:sp>
        <p:nvSpPr>
          <p:cNvPr id="3" name="Content Placeholder 2"/>
          <p:cNvSpPr>
            <a:spLocks noGrp="1"/>
          </p:cNvSpPr>
          <p:nvPr>
            <p:ph idx="1"/>
          </p:nvPr>
        </p:nvSpPr>
        <p:spPr>
          <a:xfrm>
            <a:off x="533400" y="1570373"/>
            <a:ext cx="10515600" cy="4890485"/>
          </a:xfrm>
        </p:spPr>
        <p:txBody>
          <a:bodyPr>
            <a:normAutofit fontScale="92500" lnSpcReduction="20000"/>
          </a:bodyPr>
          <a:lstStyle/>
          <a:p>
            <a:r>
              <a:rPr lang="en-US" dirty="0"/>
              <a:t>Amazon </a:t>
            </a:r>
            <a:r>
              <a:rPr lang="en-US" dirty="0" err="1"/>
              <a:t>CloudFront</a:t>
            </a:r>
            <a:r>
              <a:rPr lang="en-US" dirty="0"/>
              <a:t> is a web service that speeds up distribution of your static and dynamic web content, such as </a:t>
            </a:r>
            <a:r>
              <a:rPr lang="en-US" b="1" dirty="0"/>
              <a:t>.html, .</a:t>
            </a:r>
            <a:r>
              <a:rPr lang="en-US" b="1" dirty="0" err="1"/>
              <a:t>css</a:t>
            </a:r>
            <a:r>
              <a:rPr lang="en-US" b="1" dirty="0"/>
              <a:t>, .</a:t>
            </a:r>
            <a:r>
              <a:rPr lang="en-US" b="1" dirty="0" err="1"/>
              <a:t>php</a:t>
            </a:r>
            <a:r>
              <a:rPr lang="en-US" b="1" dirty="0"/>
              <a:t>, and image files, </a:t>
            </a:r>
            <a:r>
              <a:rPr lang="en-US" dirty="0"/>
              <a:t>to your users. </a:t>
            </a:r>
            <a:endParaRPr lang="en-US" dirty="0" smtClean="0"/>
          </a:p>
          <a:p>
            <a:r>
              <a:rPr lang="en-US" dirty="0" err="1"/>
              <a:t>CloudFront</a:t>
            </a:r>
            <a:r>
              <a:rPr lang="en-US" dirty="0"/>
              <a:t> delivers your content through a worldwide network of data centers called </a:t>
            </a:r>
            <a:r>
              <a:rPr lang="en-US" b="1" dirty="0"/>
              <a:t>edge locations</a:t>
            </a:r>
            <a:r>
              <a:rPr lang="en-US" dirty="0"/>
              <a:t>. When a user requests content that you're serving with </a:t>
            </a:r>
            <a:r>
              <a:rPr lang="en-US" dirty="0" err="1"/>
              <a:t>CloudFront</a:t>
            </a:r>
            <a:r>
              <a:rPr lang="en-US" dirty="0"/>
              <a:t>, the user is routed to the edge location that provides the lowest latency (time delay), so that content is delivered with the best possible performance</a:t>
            </a:r>
            <a:r>
              <a:rPr lang="en-US" dirty="0" smtClean="0"/>
              <a:t>.</a:t>
            </a:r>
          </a:p>
          <a:p>
            <a:r>
              <a:rPr lang="en-US" dirty="0" smtClean="0"/>
              <a:t>If </a:t>
            </a:r>
            <a:r>
              <a:rPr lang="en-US" dirty="0"/>
              <a:t>the content is already in the edge location with the lowest latency, </a:t>
            </a:r>
            <a:r>
              <a:rPr lang="en-US" dirty="0" err="1"/>
              <a:t>CloudFront</a:t>
            </a:r>
            <a:r>
              <a:rPr lang="en-US" dirty="0"/>
              <a:t> delivers it immediately. If the content is not in that edge location, </a:t>
            </a:r>
            <a:r>
              <a:rPr lang="en-US" dirty="0" err="1"/>
              <a:t>CloudFront</a:t>
            </a:r>
            <a:r>
              <a:rPr lang="en-US" dirty="0"/>
              <a:t> retrieves it from an Amazon S3 bucket or an HTTP server (for example, a web server) that you have identified as the source for the definitive version of your content</a:t>
            </a:r>
            <a:r>
              <a:rPr lang="en-US" dirty="0" smtClean="0"/>
              <a:t>.</a:t>
            </a:r>
          </a:p>
          <a:p>
            <a:r>
              <a:rPr lang="en-US" dirty="0" err="1" smtClean="0"/>
              <a:t>Cloudfront</a:t>
            </a:r>
            <a:r>
              <a:rPr lang="en-US" dirty="0" smtClean="0"/>
              <a:t> supports media streaming using HTTP and RTMP</a:t>
            </a:r>
            <a:endParaRPr lang="en-US" dirty="0"/>
          </a:p>
        </p:txBody>
      </p:sp>
    </p:spTree>
    <p:extLst>
      <p:ext uri="{BB962C8B-B14F-4D97-AF65-F5344CB8AC3E}">
        <p14:creationId xmlns:p14="http://schemas.microsoft.com/office/powerpoint/2010/main" val="62132153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dirty="0" smtClean="0"/>
              <a:t>Amazon Cloud Front - Basics</a:t>
            </a:r>
            <a:endParaRPr lang="en-US" dirty="0"/>
          </a:p>
        </p:txBody>
      </p:sp>
      <p:sp>
        <p:nvSpPr>
          <p:cNvPr id="3" name="Content Placeholder 2"/>
          <p:cNvSpPr>
            <a:spLocks noGrp="1"/>
          </p:cNvSpPr>
          <p:nvPr>
            <p:ph idx="1"/>
          </p:nvPr>
        </p:nvSpPr>
        <p:spPr>
          <a:xfrm>
            <a:off x="457200" y="1581259"/>
            <a:ext cx="10515600" cy="4890485"/>
          </a:xfrm>
        </p:spPr>
        <p:txBody>
          <a:bodyPr>
            <a:normAutofit/>
          </a:bodyPr>
          <a:lstStyle/>
          <a:p>
            <a:r>
              <a:rPr lang="en-US" dirty="0" smtClean="0"/>
              <a:t>Distribution : </a:t>
            </a:r>
            <a:r>
              <a:rPr lang="en-US" dirty="0"/>
              <a:t>When you want to use </a:t>
            </a:r>
            <a:r>
              <a:rPr lang="en-US" dirty="0" err="1"/>
              <a:t>CloudFront</a:t>
            </a:r>
            <a:r>
              <a:rPr lang="en-US" dirty="0"/>
              <a:t> to distribute your content, you create a distribution and specify configuration </a:t>
            </a:r>
            <a:r>
              <a:rPr lang="en-US" dirty="0" smtClean="0"/>
              <a:t>settings. </a:t>
            </a:r>
            <a:r>
              <a:rPr lang="en-US" b="1" dirty="0" smtClean="0"/>
              <a:t>There is Web and RTMP distribution</a:t>
            </a:r>
            <a:r>
              <a:rPr lang="en-US" dirty="0" smtClean="0"/>
              <a:t>.</a:t>
            </a:r>
          </a:p>
          <a:p>
            <a:r>
              <a:rPr lang="en-US" dirty="0" smtClean="0"/>
              <a:t>Origins : It could be DNS domain name of the origin </a:t>
            </a:r>
            <a:r>
              <a:rPr lang="mr-IN" dirty="0" smtClean="0"/>
              <a:t>–</a:t>
            </a:r>
            <a:r>
              <a:rPr lang="en-US" dirty="0" smtClean="0"/>
              <a:t> S3 bucket or HTTP server. It can be hosted On-</a:t>
            </a:r>
            <a:r>
              <a:rPr lang="en-US" dirty="0" err="1" smtClean="0"/>
              <a:t>Prem</a:t>
            </a:r>
            <a:r>
              <a:rPr lang="en-US" dirty="0" smtClean="0"/>
              <a:t> or in Cloud.</a:t>
            </a:r>
          </a:p>
          <a:p>
            <a:r>
              <a:rPr lang="en-US" dirty="0" smtClean="0"/>
              <a:t>Cache Control : Once requested and served from edge locations, objects stays in the cache </a:t>
            </a:r>
            <a:r>
              <a:rPr lang="en-US" dirty="0" err="1" smtClean="0"/>
              <a:t>untill</a:t>
            </a:r>
            <a:r>
              <a:rPr lang="en-US" dirty="0" smtClean="0"/>
              <a:t> they expire or are evicted to make room for more </a:t>
            </a:r>
            <a:r>
              <a:rPr lang="en-US" dirty="0" err="1" smtClean="0"/>
              <a:t>frequntly</a:t>
            </a:r>
            <a:r>
              <a:rPr lang="en-US" dirty="0" smtClean="0"/>
              <a:t> requested content. </a:t>
            </a:r>
            <a:r>
              <a:rPr lang="en-US" b="1" dirty="0" smtClean="0"/>
              <a:t>By default objects expires after 24 hours</a:t>
            </a:r>
            <a:r>
              <a:rPr lang="en-US" dirty="0" smtClean="0"/>
              <a:t>. You can also use Time to Live </a:t>
            </a:r>
            <a:r>
              <a:rPr lang="en-US" b="1" dirty="0" smtClean="0"/>
              <a:t>(TTL) </a:t>
            </a:r>
            <a:r>
              <a:rPr lang="en-US" dirty="0" smtClean="0"/>
              <a:t>counters in order to control the caching of the content</a:t>
            </a:r>
          </a:p>
          <a:p>
            <a:endParaRPr lang="en-US" dirty="0"/>
          </a:p>
        </p:txBody>
      </p:sp>
    </p:spTree>
    <p:extLst>
      <p:ext uri="{BB962C8B-B14F-4D97-AF65-F5344CB8AC3E}">
        <p14:creationId xmlns:p14="http://schemas.microsoft.com/office/powerpoint/2010/main" val="38025032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5171" y="-86406"/>
            <a:ext cx="10515600" cy="1325563"/>
          </a:xfrm>
        </p:spPr>
        <p:txBody>
          <a:bodyPr/>
          <a:lstStyle/>
          <a:p>
            <a:r>
              <a:rPr lang="en-US" dirty="0" err="1" smtClean="0"/>
              <a:t>Cloudfront</a:t>
            </a:r>
            <a:r>
              <a:rPr lang="en-US" dirty="0" smtClean="0"/>
              <a:t> Advanced Features</a:t>
            </a:r>
            <a:endParaRPr lang="en-US" dirty="0"/>
          </a:p>
        </p:txBody>
      </p:sp>
      <p:sp>
        <p:nvSpPr>
          <p:cNvPr id="3" name="Content Placeholder 2"/>
          <p:cNvSpPr>
            <a:spLocks noGrp="1"/>
          </p:cNvSpPr>
          <p:nvPr>
            <p:ph idx="1"/>
          </p:nvPr>
        </p:nvSpPr>
        <p:spPr>
          <a:xfrm>
            <a:off x="587827" y="5639908"/>
            <a:ext cx="10308773" cy="1218092"/>
          </a:xfrm>
        </p:spPr>
        <p:txBody>
          <a:bodyPr>
            <a:noAutofit/>
          </a:bodyPr>
          <a:lstStyle/>
          <a:p>
            <a:r>
              <a:rPr lang="en-US" sz="1600" dirty="0" smtClean="0"/>
              <a:t>You can control which request are served by which origin and how requests are cached using a feature called </a:t>
            </a:r>
            <a:r>
              <a:rPr lang="en-US" sz="1600" b="1" dirty="0" smtClean="0"/>
              <a:t>cache behaviors.</a:t>
            </a:r>
          </a:p>
          <a:p>
            <a:r>
              <a:rPr lang="en-US" sz="1600" dirty="0" err="1"/>
              <a:t>CacheBehavior</a:t>
            </a:r>
            <a:r>
              <a:rPr lang="en-US" sz="1600" dirty="0"/>
              <a:t> is a property of the </a:t>
            </a:r>
            <a:r>
              <a:rPr lang="en-US" sz="1600" dirty="0">
                <a:hlinkClick r:id="rId2"/>
              </a:rPr>
              <a:t>DistributionConfig</a:t>
            </a:r>
            <a:r>
              <a:rPr lang="en-US" sz="1600" dirty="0"/>
              <a:t> property that describes the Amazon </a:t>
            </a:r>
            <a:r>
              <a:rPr lang="en-US" sz="1600" dirty="0" err="1"/>
              <a:t>CloudFront</a:t>
            </a:r>
            <a:r>
              <a:rPr lang="en-US" sz="1600" dirty="0"/>
              <a:t> (</a:t>
            </a:r>
            <a:r>
              <a:rPr lang="en-US" sz="1600" dirty="0" err="1"/>
              <a:t>CloudFront</a:t>
            </a:r>
            <a:r>
              <a:rPr lang="en-US" sz="1600" dirty="0"/>
              <a:t>) cache behavior when the requested URL matches a pattern</a:t>
            </a:r>
            <a:r>
              <a:rPr lang="en-US" sz="1600" dirty="0" smtClean="0"/>
              <a:t>.</a:t>
            </a:r>
            <a:br>
              <a:rPr lang="en-US" sz="1600" dirty="0" smtClean="0"/>
            </a:br>
            <a:endParaRPr lang="en-US" sz="1600" b="1" dirty="0" smtClean="0"/>
          </a:p>
          <a:p>
            <a:endParaRPr lang="en-US" sz="1600" b="1" dirty="0"/>
          </a:p>
        </p:txBody>
      </p:sp>
      <p:pic>
        <p:nvPicPr>
          <p:cNvPr id="4" name="Picture 3"/>
          <p:cNvPicPr>
            <a:picLocks noChangeAspect="1"/>
          </p:cNvPicPr>
          <p:nvPr/>
        </p:nvPicPr>
        <p:blipFill>
          <a:blip r:embed="rId3"/>
          <a:stretch>
            <a:fillRect/>
          </a:stretch>
        </p:blipFill>
        <p:spPr>
          <a:xfrm>
            <a:off x="838200" y="1527403"/>
            <a:ext cx="5429114" cy="3240540"/>
          </a:xfrm>
          <a:prstGeom prst="rect">
            <a:avLst/>
          </a:prstGeom>
        </p:spPr>
      </p:pic>
      <p:pic>
        <p:nvPicPr>
          <p:cNvPr id="5" name="Picture 4"/>
          <p:cNvPicPr>
            <a:picLocks noChangeAspect="1"/>
          </p:cNvPicPr>
          <p:nvPr/>
        </p:nvPicPr>
        <p:blipFill>
          <a:blip r:embed="rId4"/>
          <a:stretch>
            <a:fillRect/>
          </a:stretch>
        </p:blipFill>
        <p:spPr>
          <a:xfrm>
            <a:off x="6574970" y="1353232"/>
            <a:ext cx="4495801" cy="4172601"/>
          </a:xfrm>
          <a:prstGeom prst="rect">
            <a:avLst/>
          </a:prstGeom>
        </p:spPr>
      </p:pic>
    </p:spTree>
    <p:extLst>
      <p:ext uri="{BB962C8B-B14F-4D97-AF65-F5344CB8AC3E}">
        <p14:creationId xmlns:p14="http://schemas.microsoft.com/office/powerpoint/2010/main" val="5442176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dirty="0" smtClean="0"/>
              <a:t>Amazon Kinesis</a:t>
            </a:r>
            <a:endParaRPr lang="en-US" dirty="0"/>
          </a:p>
        </p:txBody>
      </p:sp>
      <p:sp>
        <p:nvSpPr>
          <p:cNvPr id="3" name="Content Placeholder 2"/>
          <p:cNvSpPr>
            <a:spLocks noGrp="1"/>
          </p:cNvSpPr>
          <p:nvPr>
            <p:ph idx="1"/>
          </p:nvPr>
        </p:nvSpPr>
        <p:spPr>
          <a:xfrm>
            <a:off x="642257" y="1433740"/>
            <a:ext cx="10515600" cy="4351338"/>
          </a:xfrm>
        </p:spPr>
        <p:txBody>
          <a:bodyPr>
            <a:normAutofit fontScale="92500" lnSpcReduction="10000"/>
          </a:bodyPr>
          <a:lstStyle/>
          <a:p>
            <a:r>
              <a:rPr lang="en-US" dirty="0"/>
              <a:t>Amazon Kinesis makes it easy to collect, process, and analyze </a:t>
            </a:r>
            <a:r>
              <a:rPr lang="en-US" dirty="0">
                <a:hlinkClick r:id="rId2"/>
              </a:rPr>
              <a:t>real-time, streaming data</a:t>
            </a:r>
            <a:r>
              <a:rPr lang="en-US" dirty="0"/>
              <a:t> so you can get timely insights and react quickly to new information. Amazon Kinesis offers </a:t>
            </a:r>
            <a:r>
              <a:rPr lang="en-US" dirty="0">
                <a:hlinkClick r:id="rId3"/>
              </a:rPr>
              <a:t>key capabilities</a:t>
            </a:r>
            <a:r>
              <a:rPr lang="en-US" dirty="0"/>
              <a:t> to cost effectively process streaming data at any scale, along with the flexibility to choose the tools that best suit the requirements of your application</a:t>
            </a:r>
            <a:r>
              <a:rPr lang="en-US" dirty="0" smtClean="0"/>
              <a:t>.</a:t>
            </a:r>
          </a:p>
          <a:p>
            <a:r>
              <a:rPr lang="en-US" dirty="0"/>
              <a:t>With Amazon Kinesis, you can ingest real-time data such as application logs, website clickstreams, </a:t>
            </a:r>
            <a:r>
              <a:rPr lang="en-US" dirty="0" err="1"/>
              <a:t>IoT</a:t>
            </a:r>
            <a:r>
              <a:rPr lang="en-US" dirty="0"/>
              <a:t> telemetry data, and more into your databases, data lakes and data warehouses, or build your own real-time applications using this data</a:t>
            </a:r>
            <a:r>
              <a:rPr lang="en-US" dirty="0" smtClean="0"/>
              <a:t>.</a:t>
            </a:r>
          </a:p>
          <a:p>
            <a:r>
              <a:rPr lang="en-US" dirty="0"/>
              <a:t>Amazon Kinesis enables you to process and analyze data as it arrives and respond in real-time instead of having to wait until all your data is collected before the processing can begin.</a:t>
            </a:r>
          </a:p>
        </p:txBody>
      </p:sp>
    </p:spTree>
    <p:extLst>
      <p:ext uri="{BB962C8B-B14F-4D97-AF65-F5344CB8AC3E}">
        <p14:creationId xmlns:p14="http://schemas.microsoft.com/office/powerpoint/2010/main" val="98117404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515600" cy="1325563"/>
          </a:xfrm>
        </p:spPr>
        <p:txBody>
          <a:bodyPr/>
          <a:lstStyle/>
          <a:p>
            <a:r>
              <a:rPr lang="en-US" smtClean="0"/>
              <a:t>Amazon Kinesis - Stream</a:t>
            </a:r>
            <a:endParaRPr lang="en-US" dirty="0"/>
          </a:p>
        </p:txBody>
      </p:sp>
      <p:pic>
        <p:nvPicPr>
          <p:cNvPr id="5" name="Picture 4"/>
          <p:cNvPicPr>
            <a:picLocks noChangeAspect="1"/>
          </p:cNvPicPr>
          <p:nvPr/>
        </p:nvPicPr>
        <p:blipFill>
          <a:blip r:embed="rId2"/>
          <a:stretch>
            <a:fillRect/>
          </a:stretch>
        </p:blipFill>
        <p:spPr>
          <a:xfrm>
            <a:off x="108856" y="1127077"/>
            <a:ext cx="11299373" cy="5152694"/>
          </a:xfrm>
          <a:prstGeom prst="rect">
            <a:avLst/>
          </a:prstGeom>
        </p:spPr>
      </p:pic>
    </p:spTree>
    <p:extLst>
      <p:ext uri="{BB962C8B-B14F-4D97-AF65-F5344CB8AC3E}">
        <p14:creationId xmlns:p14="http://schemas.microsoft.com/office/powerpoint/2010/main" val="101806033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515600" cy="1325563"/>
          </a:xfrm>
        </p:spPr>
        <p:txBody>
          <a:bodyPr/>
          <a:lstStyle/>
          <a:p>
            <a:r>
              <a:rPr lang="en-US" dirty="0" smtClean="0"/>
              <a:t>Amazon Kinesis Basics</a:t>
            </a:r>
            <a:endParaRPr lang="en-US" dirty="0"/>
          </a:p>
        </p:txBody>
      </p:sp>
      <p:sp>
        <p:nvSpPr>
          <p:cNvPr id="3" name="Rectangle 2"/>
          <p:cNvSpPr/>
          <p:nvPr/>
        </p:nvSpPr>
        <p:spPr>
          <a:xfrm>
            <a:off x="424542" y="1064683"/>
            <a:ext cx="11767457" cy="5553831"/>
          </a:xfrm>
          <a:prstGeom prst="rect">
            <a:avLst/>
          </a:prstGeom>
        </p:spPr>
        <p:txBody>
          <a:bodyPr vert="horz" lIns="91440" tIns="45720" rIns="91440" bIns="45720" rtlCol="0">
            <a:noAutofit/>
          </a:bodyPr>
          <a:lstStyle/>
          <a:p>
            <a:pPr marL="457200" indent="-457200">
              <a:buFont typeface="Arial" charset="0"/>
              <a:buChar char="•"/>
            </a:pPr>
            <a:r>
              <a:rPr lang="en-US" sz="2000" dirty="0"/>
              <a:t>The basic unit of scale when working with streams is a shard. A single shard is capable of ingesting up to 1MB or 1,000 PUTs per second of streaming data, and emitting data at a rate of 2MB per second</a:t>
            </a:r>
            <a:r>
              <a:rPr lang="en-US" sz="2000" dirty="0" smtClean="0"/>
              <a:t>.</a:t>
            </a:r>
          </a:p>
          <a:p>
            <a:pPr marL="457200" indent="-457200">
              <a:buFont typeface="Arial" charset="0"/>
              <a:buChar char="•"/>
            </a:pPr>
            <a:endParaRPr lang="en-US" sz="2000" dirty="0" smtClean="0"/>
          </a:p>
          <a:p>
            <a:pPr marL="457200" indent="-457200">
              <a:buFont typeface="Arial" charset="0"/>
              <a:buChar char="•"/>
            </a:pPr>
            <a:r>
              <a:rPr lang="en-US" sz="2000" dirty="0"/>
              <a:t>You choose the number of shards when creating a stream, and it is not possible to change this via the AWS Console once you’ve created a stream</a:t>
            </a:r>
            <a:r>
              <a:rPr lang="en-US" sz="2000" dirty="0" smtClean="0"/>
              <a:t>.</a:t>
            </a:r>
          </a:p>
          <a:p>
            <a:pPr marL="457200" indent="-457200">
              <a:buFont typeface="Arial" charset="0"/>
              <a:buChar char="•"/>
            </a:pPr>
            <a:endParaRPr lang="en-US" sz="2000" dirty="0" smtClean="0"/>
          </a:p>
          <a:p>
            <a:pPr marL="457200" indent="-457200">
              <a:buFont typeface="Arial" charset="0"/>
              <a:buChar char="•"/>
            </a:pPr>
            <a:r>
              <a:rPr lang="en-US" sz="2000" dirty="0"/>
              <a:t>Adding and removing shards will increase or decrease the cost of your stream accordingly</a:t>
            </a:r>
            <a:r>
              <a:rPr lang="en-US" sz="2000" dirty="0" smtClean="0"/>
              <a:t>.</a:t>
            </a:r>
          </a:p>
          <a:p>
            <a:pPr marL="457200" indent="-457200">
              <a:buFont typeface="Arial" charset="0"/>
              <a:buChar char="•"/>
            </a:pPr>
            <a:endParaRPr lang="en-US" sz="2000" dirty="0" smtClean="0"/>
          </a:p>
          <a:p>
            <a:pPr marL="457200" indent="-457200">
              <a:buFont typeface="Arial" charset="0"/>
              <a:buChar char="•"/>
            </a:pPr>
            <a:r>
              <a:rPr lang="en-US" sz="2000" b="1" dirty="0"/>
              <a:t>Records </a:t>
            </a:r>
            <a:r>
              <a:rPr lang="en-US" sz="2000" dirty="0"/>
              <a:t>are units of data stored in a stream and are made up of a sequence number, partition key, and a data blob. Data blobs are the payload of data contained within a record. The maximum size of a data blob before Base64-encoding is 1MB, and is the upper limit of data that can be placed into a stream in a single record. </a:t>
            </a:r>
            <a:r>
              <a:rPr lang="en-US" sz="2000" dirty="0"/>
              <a:t>Larger data blobs must be broken into smaller chunks before putting them into a Kinesis stream</a:t>
            </a:r>
            <a:r>
              <a:rPr lang="en-US" sz="2000" dirty="0" smtClean="0"/>
              <a:t>.</a:t>
            </a:r>
          </a:p>
          <a:p>
            <a:pPr marL="457200" indent="-457200">
              <a:buFont typeface="Arial" charset="0"/>
              <a:buChar char="•"/>
            </a:pPr>
            <a:endParaRPr lang="en-US" sz="2000" dirty="0"/>
          </a:p>
          <a:p>
            <a:pPr marL="457200" indent="-457200">
              <a:buFont typeface="Arial" charset="0"/>
              <a:buChar char="•"/>
            </a:pPr>
            <a:r>
              <a:rPr lang="en-US" sz="2000" b="1" dirty="0"/>
              <a:t>Partition keys</a:t>
            </a:r>
            <a:r>
              <a:rPr lang="en-US" sz="2000" dirty="0"/>
              <a:t> are used to identify different shards in a stream, and allow a data producer to distribute data across shards</a:t>
            </a:r>
            <a:r>
              <a:rPr lang="en-US" sz="2000" dirty="0" smtClean="0"/>
              <a:t>.</a:t>
            </a:r>
          </a:p>
          <a:p>
            <a:pPr marL="457200" indent="-457200">
              <a:buFont typeface="Arial" charset="0"/>
              <a:buChar char="•"/>
            </a:pPr>
            <a:endParaRPr lang="en-US" sz="2000" dirty="0"/>
          </a:p>
          <a:p>
            <a:pPr marL="457200" indent="-457200">
              <a:buFont typeface="Arial" charset="0"/>
              <a:buChar char="•"/>
            </a:pPr>
            <a:r>
              <a:rPr lang="en-US" sz="2000" b="1" dirty="0"/>
              <a:t>Sequence numbers</a:t>
            </a:r>
            <a:r>
              <a:rPr lang="en-US" sz="2000" dirty="0"/>
              <a:t> are unique identifiers for records inserted into a shard. </a:t>
            </a:r>
            <a:r>
              <a:rPr lang="en-US" sz="2000" dirty="0"/>
              <a:t>They increase monotonically, and are specific to individual shards</a:t>
            </a:r>
            <a:r>
              <a:rPr lang="en-US" sz="2000" dirty="0" smtClean="0"/>
              <a:t>.</a:t>
            </a:r>
            <a:endParaRPr lang="en-US" sz="2000" dirty="0"/>
          </a:p>
          <a:p>
            <a:r>
              <a:rPr lang="en-US" sz="2000" dirty="0" smtClean="0"/>
              <a:t/>
            </a:r>
            <a:br>
              <a:rPr lang="en-US" sz="2000" dirty="0" smtClean="0"/>
            </a:br>
            <a:endParaRPr lang="en-US" sz="2000" dirty="0"/>
          </a:p>
        </p:txBody>
      </p:sp>
    </p:spTree>
    <p:extLst>
      <p:ext uri="{BB962C8B-B14F-4D97-AF65-F5344CB8AC3E}">
        <p14:creationId xmlns:p14="http://schemas.microsoft.com/office/powerpoint/2010/main" val="187423816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515600" cy="1325563"/>
          </a:xfrm>
        </p:spPr>
        <p:txBody>
          <a:bodyPr/>
          <a:lstStyle/>
          <a:p>
            <a:r>
              <a:rPr lang="en-US" smtClean="0"/>
              <a:t>Amazon Kinesis - Stream</a:t>
            </a:r>
            <a:endParaRPr lang="en-US" dirty="0"/>
          </a:p>
        </p:txBody>
      </p:sp>
      <p:sp>
        <p:nvSpPr>
          <p:cNvPr id="3" name="Rectangle 2"/>
          <p:cNvSpPr/>
          <p:nvPr/>
        </p:nvSpPr>
        <p:spPr>
          <a:xfrm>
            <a:off x="892629" y="1510997"/>
            <a:ext cx="10885714" cy="4999317"/>
          </a:xfrm>
          <a:prstGeom prst="rect">
            <a:avLst/>
          </a:prstGeom>
        </p:spPr>
        <p:txBody>
          <a:bodyPr vert="horz" lIns="91440" tIns="45720" rIns="91440" bIns="45720" rtlCol="0">
            <a:normAutofit/>
          </a:bodyPr>
          <a:lstStyle/>
          <a:p>
            <a:pPr marL="228600" indent="-228600">
              <a:lnSpc>
                <a:spcPct val="90000"/>
              </a:lnSpc>
              <a:spcBef>
                <a:spcPts val="1000"/>
              </a:spcBef>
              <a:buFont typeface="Arial"/>
              <a:buChar char="•"/>
            </a:pPr>
            <a:r>
              <a:rPr lang="en-US" sz="2800" dirty="0"/>
              <a:t>Captures and stores </a:t>
            </a:r>
            <a:r>
              <a:rPr lang="en-US" sz="2800" dirty="0" err="1"/>
              <a:t>tera</a:t>
            </a:r>
            <a:r>
              <a:rPr lang="en-US" sz="2800" dirty="0"/>
              <a:t> bytes of data from thousands of sources such </a:t>
            </a:r>
            <a:r>
              <a:rPr lang="en-US" sz="2800" b="1" dirty="0"/>
              <a:t>as clickstreams, transactions and social media</a:t>
            </a:r>
            <a:r>
              <a:rPr lang="en-US" sz="2800" dirty="0"/>
              <a:t>.</a:t>
            </a:r>
          </a:p>
          <a:p>
            <a:pPr marL="228600" indent="-228600">
              <a:lnSpc>
                <a:spcPct val="90000"/>
              </a:lnSpc>
              <a:spcBef>
                <a:spcPts val="1000"/>
              </a:spcBef>
              <a:buFont typeface="Arial"/>
              <a:buChar char="•"/>
            </a:pPr>
            <a:r>
              <a:rPr lang="en-US" sz="2800" dirty="0"/>
              <a:t>Kinesis provides Kinesis Client Library(KCL) that can be used to build applications that </a:t>
            </a:r>
            <a:r>
              <a:rPr lang="en-US" sz="2800" b="1" dirty="0"/>
              <a:t>power real time dashboards, generate alerts, implement dynamic pricing, and advertising</a:t>
            </a:r>
            <a:r>
              <a:rPr lang="en-US" sz="2800" dirty="0"/>
              <a:t>.</a:t>
            </a:r>
          </a:p>
          <a:p>
            <a:pPr marL="228600" indent="-228600">
              <a:lnSpc>
                <a:spcPct val="90000"/>
              </a:lnSpc>
              <a:spcBef>
                <a:spcPts val="1000"/>
              </a:spcBef>
              <a:buFont typeface="Arial"/>
              <a:buChar char="•"/>
            </a:pPr>
            <a:r>
              <a:rPr lang="en-US" sz="2800" dirty="0"/>
              <a:t>Kinesis integrates with </a:t>
            </a:r>
            <a:r>
              <a:rPr lang="en-US" sz="2800" b="1" dirty="0"/>
              <a:t>S3, EMR, and RedShift</a:t>
            </a:r>
            <a:r>
              <a:rPr lang="en-US" sz="2800" dirty="0"/>
              <a:t>.</a:t>
            </a:r>
          </a:p>
          <a:p>
            <a:pPr marL="228600" indent="-228600">
              <a:lnSpc>
                <a:spcPct val="90000"/>
              </a:lnSpc>
              <a:spcBef>
                <a:spcPts val="1000"/>
              </a:spcBef>
              <a:buFont typeface="Arial"/>
              <a:buChar char="•"/>
            </a:pPr>
            <a:r>
              <a:rPr lang="en-US" sz="2800" dirty="0"/>
              <a:t>Kinesis allows for parallel processing of same stream data.</a:t>
            </a:r>
          </a:p>
          <a:p>
            <a:pPr marL="228600" indent="-228600">
              <a:lnSpc>
                <a:spcPct val="90000"/>
              </a:lnSpc>
              <a:spcBef>
                <a:spcPts val="1000"/>
              </a:spcBef>
              <a:buFont typeface="Arial"/>
              <a:buChar char="•"/>
            </a:pPr>
            <a:r>
              <a:rPr lang="en-US" sz="2800" dirty="0"/>
              <a:t>Can dynamically adjust the through put of input data from thousands to millions transactions per second</a:t>
            </a:r>
            <a:r>
              <a:rPr lang="en-US" sz="2800" dirty="0" smtClean="0"/>
              <a:t>.</a:t>
            </a:r>
            <a:r>
              <a:rPr lang="en-US" sz="2800" dirty="0"/>
              <a:t/>
            </a:r>
            <a:br>
              <a:rPr lang="en-US" sz="2800" dirty="0"/>
            </a:br>
            <a:endParaRPr lang="en-US" sz="2800" dirty="0"/>
          </a:p>
        </p:txBody>
      </p:sp>
    </p:spTree>
    <p:extLst>
      <p:ext uri="{BB962C8B-B14F-4D97-AF65-F5344CB8AC3E}">
        <p14:creationId xmlns:p14="http://schemas.microsoft.com/office/powerpoint/2010/main" val="8277130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515600" cy="1325563"/>
          </a:xfrm>
        </p:spPr>
        <p:txBody>
          <a:bodyPr/>
          <a:lstStyle/>
          <a:p>
            <a:r>
              <a:rPr lang="en-US" smtClean="0"/>
              <a:t>Amazon Kinesis - Stream</a:t>
            </a:r>
            <a:endParaRPr lang="en-US" dirty="0"/>
          </a:p>
        </p:txBody>
      </p:sp>
      <p:sp>
        <p:nvSpPr>
          <p:cNvPr id="3" name="Rectangle 2"/>
          <p:cNvSpPr/>
          <p:nvPr/>
        </p:nvSpPr>
        <p:spPr>
          <a:xfrm>
            <a:off x="381000" y="999368"/>
            <a:ext cx="11811000" cy="4999317"/>
          </a:xfrm>
          <a:prstGeom prst="rect">
            <a:avLst/>
          </a:prstGeom>
        </p:spPr>
        <p:txBody>
          <a:bodyPr vert="horz" lIns="91440" tIns="45720" rIns="91440" bIns="45720" rtlCol="0">
            <a:normAutofit fontScale="70000" lnSpcReduction="20000"/>
          </a:bodyPr>
          <a:lstStyle/>
          <a:p>
            <a:pPr marL="457200" indent="-457200">
              <a:buFont typeface="Arial" charset="0"/>
              <a:buChar char="•"/>
            </a:pPr>
            <a:r>
              <a:rPr lang="en-US" sz="2800" dirty="0"/>
              <a:t>Kinesis Streams is capable of capturing large amounts of data (terabytes per hour) from data producers, and streaming it into custom applications for data processing and analysis. Streaming data is replicated by Kinesis across three separate availability zones within AWS to ensure reliability and availability of your data</a:t>
            </a:r>
            <a:r>
              <a:rPr lang="en-US" sz="2800" dirty="0" smtClean="0"/>
              <a:t>.</a:t>
            </a:r>
          </a:p>
          <a:p>
            <a:pPr marL="457200" indent="-457200">
              <a:buFont typeface="Arial" charset="0"/>
              <a:buChar char="•"/>
            </a:pPr>
            <a:endParaRPr lang="en-US" sz="2800" dirty="0"/>
          </a:p>
          <a:p>
            <a:pPr marL="457200" indent="-457200">
              <a:buFont typeface="Arial" charset="0"/>
              <a:buChar char="•"/>
            </a:pPr>
            <a:r>
              <a:rPr lang="en-US" sz="2800" dirty="0"/>
              <a:t>Kinesis Streams is capable of scaling from a single megabyte up to terabytes per hour of streaming data. You must manually provision the appropriate number of shards for your stream to handle the volume of data you expect to process. Amazon helpfully provides a shard calculator when creating a stream to correctly determine this number. Once created, it is possible to dynamically scale up or down the number of shards to meet demand, but only with the AWS Streams API at this time</a:t>
            </a:r>
            <a:r>
              <a:rPr lang="en-US" sz="2800" dirty="0" smtClean="0"/>
              <a:t>.</a:t>
            </a:r>
          </a:p>
          <a:p>
            <a:pPr marL="457200" indent="-457200">
              <a:buFont typeface="Arial" charset="0"/>
              <a:buChar char="•"/>
            </a:pPr>
            <a:endParaRPr lang="en-US" sz="2800" dirty="0"/>
          </a:p>
          <a:p>
            <a:pPr marL="457200" indent="-457200">
              <a:buFont typeface="Arial" charset="0"/>
              <a:buChar char="•"/>
            </a:pPr>
            <a:r>
              <a:rPr lang="en-US" sz="2800" dirty="0"/>
              <a:t>It is possible to load data into Streams using a number of methods, including HTTPS, the Kinesis Producer Library, the Kinesis Client Library, and the Kinesis Agent</a:t>
            </a:r>
            <a:r>
              <a:rPr lang="en-US" sz="2800" dirty="0" smtClean="0"/>
              <a:t>.</a:t>
            </a:r>
          </a:p>
          <a:p>
            <a:pPr marL="457200" indent="-457200">
              <a:buFont typeface="Arial" charset="0"/>
              <a:buChar char="•"/>
            </a:pPr>
            <a:endParaRPr lang="en-US" sz="2800" dirty="0"/>
          </a:p>
          <a:p>
            <a:pPr marL="457200" indent="-457200">
              <a:buFont typeface="Arial" charset="0"/>
              <a:buChar char="•"/>
            </a:pPr>
            <a:r>
              <a:rPr lang="en-US" sz="2800" dirty="0"/>
              <a:t>By default, data is available in a stream for 24 hours, but can be made available for up to 168 hours (7 days) for an additional charge</a:t>
            </a:r>
            <a:r>
              <a:rPr lang="en-US" sz="2800" dirty="0" smtClean="0"/>
              <a:t>.</a:t>
            </a:r>
          </a:p>
          <a:p>
            <a:pPr marL="457200" indent="-457200">
              <a:buFont typeface="Arial" charset="0"/>
              <a:buChar char="•"/>
            </a:pPr>
            <a:endParaRPr lang="en-US" sz="2800" dirty="0"/>
          </a:p>
          <a:p>
            <a:pPr marL="457200" indent="-457200">
              <a:buFont typeface="Arial" charset="0"/>
              <a:buChar char="•"/>
            </a:pPr>
            <a:r>
              <a:rPr lang="en-US" sz="2800" dirty="0"/>
              <a:t>Monitoring is available through Amazon </a:t>
            </a:r>
            <a:r>
              <a:rPr lang="en-US" sz="2800" dirty="0" err="1"/>
              <a:t>Cloudwatch</a:t>
            </a:r>
            <a:r>
              <a:rPr lang="en-US" sz="2800" dirty="0"/>
              <a:t>.</a:t>
            </a:r>
          </a:p>
        </p:txBody>
      </p:sp>
    </p:spTree>
    <p:extLst>
      <p:ext uri="{BB962C8B-B14F-4D97-AF65-F5344CB8AC3E}">
        <p14:creationId xmlns:p14="http://schemas.microsoft.com/office/powerpoint/2010/main" val="177109954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TotalTime>
  <Words>1315</Words>
  <Application>Microsoft Macintosh PowerPoint</Application>
  <PresentationFormat>Widescreen</PresentationFormat>
  <Paragraphs>96</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Calibri</vt:lpstr>
      <vt:lpstr>Calibri Light</vt:lpstr>
      <vt:lpstr>Mangal</vt:lpstr>
      <vt:lpstr>Arial</vt:lpstr>
      <vt:lpstr>Office Theme</vt:lpstr>
      <vt:lpstr>AWS Module - 7</vt:lpstr>
      <vt:lpstr>Amazon Cloud Front</vt:lpstr>
      <vt:lpstr>Amazon Cloud Front - Basics</vt:lpstr>
      <vt:lpstr>Cloudfront Advanced Features</vt:lpstr>
      <vt:lpstr>Amazon Kinesis</vt:lpstr>
      <vt:lpstr>Amazon Kinesis - Stream</vt:lpstr>
      <vt:lpstr>Amazon Kinesis Basics</vt:lpstr>
      <vt:lpstr>Amazon Kinesis - Stream</vt:lpstr>
      <vt:lpstr>Amazon Kinesis - Stream</vt:lpstr>
      <vt:lpstr>Amazon Kinesis Stream - Limitations</vt:lpstr>
      <vt:lpstr>Amazon Kinesis - Firehose</vt:lpstr>
      <vt:lpstr>Amazon Kinesis - Firehose</vt:lpstr>
      <vt:lpstr>Amazon Kinesis vs SQS</vt:lpstr>
      <vt:lpstr>Amazon Kinesis Stream and SQS use cases</vt:lpstr>
      <vt:lpstr>Amazon DevOps Tools</vt:lpstr>
      <vt:lpstr>Amazon DevOps Tools - Cloudformation</vt:lpstr>
      <vt:lpstr>Amazon DevOps Tools – OpsWorks and Elastic beanstalk</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AWS Module - 7</dc:title>
  <dc:creator>Kapil Pralhadrao bawane (GIS)</dc:creator>
  <cp:lastModifiedBy>Kapil Pralhadrao bawane (GIS)</cp:lastModifiedBy>
  <cp:revision>20</cp:revision>
  <dcterms:created xsi:type="dcterms:W3CDTF">2017-09-17T04:29:57Z</dcterms:created>
  <dcterms:modified xsi:type="dcterms:W3CDTF">2017-09-17T06:34:18Z</dcterms:modified>
</cp:coreProperties>
</file>

<file path=docProps/thumbnail.jpeg>
</file>